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67" r:id="rId4"/>
    <p:sldId id="258" r:id="rId5"/>
    <p:sldId id="264" r:id="rId6"/>
    <p:sldId id="268" r:id="rId7"/>
    <p:sldId id="289" r:id="rId8"/>
    <p:sldId id="269" r:id="rId9"/>
    <p:sldId id="278" r:id="rId10"/>
    <p:sldId id="270" r:id="rId11"/>
    <p:sldId id="271" r:id="rId12"/>
    <p:sldId id="272" r:id="rId13"/>
    <p:sldId id="274" r:id="rId14"/>
    <p:sldId id="285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66"/>
    <a:srgbClr val="66FF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0" autoAdjust="0"/>
    <p:restoredTop sz="94660"/>
  </p:normalViewPr>
  <p:slideViewPr>
    <p:cSldViewPr>
      <p:cViewPr>
        <p:scale>
          <a:sx n="80" d="100"/>
          <a:sy n="80" d="100"/>
        </p:scale>
        <p:origin x="-1080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429B-D51F-4730-97D8-D0B95E728533}" type="datetimeFigureOut">
              <a:rPr lang="en-US" smtClean="0"/>
              <a:pPr/>
              <a:t>1/4/13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5F5-11D9-4AA3-BF9A-E6E1288E0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429B-D51F-4730-97D8-D0B95E728533}" type="datetimeFigureOut">
              <a:rPr lang="en-US" smtClean="0"/>
              <a:pPr/>
              <a:t>1/4/13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5F5-11D9-4AA3-BF9A-E6E1288E0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429B-D51F-4730-97D8-D0B95E728533}" type="datetimeFigureOut">
              <a:rPr lang="en-US" smtClean="0"/>
              <a:pPr/>
              <a:t>1/4/13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5F5-11D9-4AA3-BF9A-E6E1288E0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429B-D51F-4730-97D8-D0B95E728533}" type="datetimeFigureOut">
              <a:rPr lang="en-US" smtClean="0"/>
              <a:pPr/>
              <a:t>1/4/13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5F5-11D9-4AA3-BF9A-E6E1288E0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429B-D51F-4730-97D8-D0B95E728533}" type="datetimeFigureOut">
              <a:rPr lang="en-US" smtClean="0"/>
              <a:pPr/>
              <a:t>1/4/13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5F5-11D9-4AA3-BF9A-E6E1288E0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429B-D51F-4730-97D8-D0B95E728533}" type="datetimeFigureOut">
              <a:rPr lang="en-US" smtClean="0"/>
              <a:pPr/>
              <a:t>1/4/13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5F5-11D9-4AA3-BF9A-E6E1288E0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429B-D51F-4730-97D8-D0B95E728533}" type="datetimeFigureOut">
              <a:rPr lang="en-US" smtClean="0"/>
              <a:pPr/>
              <a:t>1/4/13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5F5-11D9-4AA3-BF9A-E6E1288E0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429B-D51F-4730-97D8-D0B95E728533}" type="datetimeFigureOut">
              <a:rPr lang="en-US" smtClean="0"/>
              <a:pPr/>
              <a:t>1/4/13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5F5-11D9-4AA3-BF9A-E6E1288E0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429B-D51F-4730-97D8-D0B95E728533}" type="datetimeFigureOut">
              <a:rPr lang="en-US" smtClean="0"/>
              <a:pPr/>
              <a:t>1/4/13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5F5-11D9-4AA3-BF9A-E6E1288E0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429B-D51F-4730-97D8-D0B95E728533}" type="datetimeFigureOut">
              <a:rPr lang="en-US" smtClean="0"/>
              <a:pPr/>
              <a:t>1/4/13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5F5-11D9-4AA3-BF9A-E6E1288E0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429B-D51F-4730-97D8-D0B95E728533}" type="datetimeFigureOut">
              <a:rPr lang="en-US" smtClean="0"/>
              <a:pPr/>
              <a:t>1/4/13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95F5-11D9-4AA3-BF9A-E6E1288E0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5429B-D51F-4730-97D8-D0B95E728533}" type="datetimeFigureOut">
              <a:rPr lang="en-US" smtClean="0"/>
              <a:pPr/>
              <a:t>1/4/13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95F5-11D9-4AA3-BF9A-E6E1288E0F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gif"/><Relationship Id="rId5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gif"/><Relationship Id="rId5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gif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n_w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0725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048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Wind Turbine Wake Investigation from Surface Measurements during the 2010 and 2011 Crop Wind-energy EXperiments (CWEX-10/11)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1676400"/>
            <a:ext cx="5242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D. A. Rajewski</a:t>
            </a:r>
            <a:r>
              <a:rPr lang="en-US" sz="3200" b="1" baseline="30000" dirty="0" smtClean="0">
                <a:solidFill>
                  <a:srgbClr val="FFFFFF"/>
                </a:solidFill>
              </a:rPr>
              <a:t>1</a:t>
            </a:r>
            <a:endParaRPr lang="en-US" sz="3200" b="1" dirty="0">
              <a:solidFill>
                <a:srgbClr val="FFFFFF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>
                <a:solidFill>
                  <a:srgbClr val="FFFFFF"/>
                </a:solidFill>
              </a:rPr>
              <a:t>E </a:t>
            </a:r>
            <a:r>
              <a:rPr lang="en-US" sz="2400" b="1" dirty="0" smtClean="0">
                <a:solidFill>
                  <a:srgbClr val="FFFFFF"/>
                </a:solidFill>
              </a:rPr>
              <a:t>S Takle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1,2,</a:t>
            </a:r>
            <a:r>
              <a:rPr lang="en-US" sz="2400" b="1" dirty="0" smtClean="0">
                <a:solidFill>
                  <a:srgbClr val="FFFFFF"/>
                </a:solidFill>
              </a:rPr>
              <a:t>, T. W. Horst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3</a:t>
            </a:r>
            <a:r>
              <a:rPr lang="en-US" sz="2400" b="1" dirty="0" smtClean="0">
                <a:solidFill>
                  <a:srgbClr val="FFFFFF"/>
                </a:solidFill>
              </a:rPr>
              <a:t>, S. P. Oncley</a:t>
            </a:r>
            <a:r>
              <a:rPr lang="en-US" sz="2400" b="1" baseline="30000" dirty="0">
                <a:solidFill>
                  <a:srgbClr val="FFFFFF"/>
                </a:solidFill>
              </a:rPr>
              <a:t>3</a:t>
            </a:r>
            <a:r>
              <a:rPr lang="en-US" sz="2400" b="1" dirty="0" smtClean="0">
                <a:solidFill>
                  <a:srgbClr val="FFFFFF"/>
                </a:solidFill>
              </a:rPr>
              <a:t>,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, </a:t>
            </a:r>
            <a:r>
              <a:rPr lang="en-US" sz="2400" b="1" dirty="0" smtClean="0">
                <a:solidFill>
                  <a:srgbClr val="FFFFFF"/>
                </a:solidFill>
              </a:rPr>
              <a:t>J. K. Lundquist</a:t>
            </a:r>
            <a:r>
              <a:rPr lang="en-US" sz="2400" b="1" baseline="30000" dirty="0">
                <a:solidFill>
                  <a:srgbClr val="FFFFFF"/>
                </a:solidFill>
              </a:rPr>
              <a:t>4</a:t>
            </a:r>
            <a:r>
              <a:rPr lang="en-US" sz="2400" b="1" dirty="0" smtClean="0">
                <a:solidFill>
                  <a:srgbClr val="FFFFFF"/>
                </a:solidFill>
              </a:rPr>
              <a:t>, M. E. Rhodes</a:t>
            </a:r>
            <a:r>
              <a:rPr lang="en-US" sz="2400" b="1" baseline="30000" dirty="0">
                <a:solidFill>
                  <a:srgbClr val="FFFFFF"/>
                </a:solidFill>
              </a:rPr>
              <a:t>5</a:t>
            </a:r>
            <a:r>
              <a:rPr lang="en-US" sz="2400" b="1" dirty="0" smtClean="0">
                <a:solidFill>
                  <a:srgbClr val="FFFFFF"/>
                </a:solidFill>
              </a:rPr>
              <a:t>,                J H Prueger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6</a:t>
            </a:r>
            <a:r>
              <a:rPr lang="en-US" sz="2400" b="1" dirty="0" smtClean="0">
                <a:solidFill>
                  <a:srgbClr val="FFFFFF"/>
                </a:solidFill>
              </a:rPr>
              <a:t>, R. Pfieffer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6</a:t>
            </a:r>
            <a:r>
              <a:rPr lang="en-US" sz="2400" b="1" dirty="0" smtClean="0">
                <a:solidFill>
                  <a:srgbClr val="FFFFFF"/>
                </a:solidFill>
              </a:rPr>
              <a:t>, J Hatfield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6 </a:t>
            </a:r>
            <a:r>
              <a:rPr lang="en-US" sz="2400" b="1" dirty="0" smtClean="0">
                <a:solidFill>
                  <a:srgbClr val="FFFFFF"/>
                </a:solidFill>
              </a:rPr>
              <a:t>,    R. K. Doorenbos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2</a:t>
            </a:r>
            <a:r>
              <a:rPr lang="en-US" sz="2400" b="1" dirty="0" smtClean="0">
                <a:solidFill>
                  <a:srgbClr val="FFFFFF"/>
                </a:solidFill>
              </a:rPr>
              <a:t>, and K. K. Spoth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2</a:t>
            </a:r>
            <a:endParaRPr lang="en-US" sz="2400" b="1" baseline="30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3434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2400" baseline="30000" dirty="0">
                <a:solidFill>
                  <a:srgbClr val="FFFFFF"/>
                </a:solidFill>
              </a:rPr>
              <a:t>1</a:t>
            </a:r>
            <a:r>
              <a:rPr lang="en-US" sz="2400" dirty="0" smtClean="0">
                <a:solidFill>
                  <a:srgbClr val="FFFFFF"/>
                </a:solidFill>
              </a:rPr>
              <a:t>Geological &amp; Atmospheric Sciences, </a:t>
            </a:r>
            <a:r>
              <a:rPr lang="en-US" sz="2400" baseline="30000" dirty="0" smtClean="0">
                <a:solidFill>
                  <a:srgbClr val="FFFFFF"/>
                </a:solidFill>
              </a:rPr>
              <a:t>2</a:t>
            </a:r>
            <a:r>
              <a:rPr lang="en-US" sz="2400" dirty="0" smtClean="0">
                <a:solidFill>
                  <a:srgbClr val="FFFFFF"/>
                </a:solidFill>
              </a:rPr>
              <a:t>Agronomy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Iowa State University, Ames, IA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US" sz="2400" b="1" baseline="30000" dirty="0" smtClean="0">
                <a:solidFill>
                  <a:srgbClr val="FFFFFF"/>
                </a:solidFill>
              </a:rPr>
              <a:t>3</a:t>
            </a:r>
            <a:r>
              <a:rPr lang="en-US" sz="2400" b="1" dirty="0" smtClean="0">
                <a:solidFill>
                  <a:srgbClr val="FFFFFF"/>
                </a:solidFill>
              </a:rPr>
              <a:t>National Center for Atmospheric Research</a:t>
            </a:r>
            <a:br>
              <a:rPr lang="en-US" sz="2400" b="1" dirty="0" smtClean="0">
                <a:solidFill>
                  <a:srgbClr val="FFFFFF"/>
                </a:solidFill>
              </a:rPr>
            </a:br>
            <a:r>
              <a:rPr lang="en-US" sz="2400" baseline="30000" dirty="0" smtClean="0">
                <a:solidFill>
                  <a:srgbClr val="FFFFFF"/>
                </a:solidFill>
              </a:rPr>
              <a:t>4</a:t>
            </a:r>
            <a:r>
              <a:rPr lang="en-US" sz="2400" dirty="0" smtClean="0">
                <a:solidFill>
                  <a:srgbClr val="FFFFFF"/>
                </a:solidFill>
              </a:rPr>
              <a:t>Atmospheric and Oceanic Sciences, </a:t>
            </a:r>
            <a:r>
              <a:rPr lang="en-US" sz="2400" baseline="30000" dirty="0" smtClean="0">
                <a:solidFill>
                  <a:srgbClr val="FFFFFF"/>
                </a:solidFill>
              </a:rPr>
              <a:t>5</a:t>
            </a:r>
            <a:r>
              <a:rPr lang="en-US" sz="2400" dirty="0" smtClean="0">
                <a:solidFill>
                  <a:srgbClr val="FFFFFF"/>
                </a:solidFill>
              </a:rPr>
              <a:t>Aerospace Engineering Sciences </a:t>
            </a:r>
            <a:r>
              <a:rPr lang="en-US" sz="2400" b="1" dirty="0" smtClean="0">
                <a:solidFill>
                  <a:srgbClr val="FFFFFF"/>
                </a:solidFill>
              </a:rPr>
              <a:t>University of Colorado, Boulder, CO</a:t>
            </a:r>
          </a:p>
          <a:p>
            <a:r>
              <a:rPr lang="en-US" sz="2400" b="1" baseline="30000" dirty="0">
                <a:solidFill>
                  <a:srgbClr val="FFFFFF"/>
                </a:solidFill>
              </a:rPr>
              <a:t>6</a:t>
            </a:r>
            <a:r>
              <a:rPr lang="en-US" sz="2400" b="1" dirty="0" smtClean="0">
                <a:solidFill>
                  <a:srgbClr val="FFFFFF"/>
                </a:solidFill>
              </a:rPr>
              <a:t> National Laboratory for Agriculture and the Environment, Ames, IA </a:t>
            </a:r>
            <a:br>
              <a:rPr lang="en-US" sz="2400" b="1" dirty="0" smtClean="0">
                <a:solidFill>
                  <a:srgbClr val="FFFFFF"/>
                </a:solidFill>
              </a:rPr>
            </a:b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86200" y="3810000"/>
            <a:ext cx="2723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(drajewsk@iastate.edu)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3810000"/>
            <a:ext cx="1611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Dan Rajewski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wc_dw_xdir_b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311129"/>
            <a:ext cx="4114800" cy="3546872"/>
          </a:xfrm>
          <a:prstGeom prst="rect">
            <a:avLst/>
          </a:prstGeom>
        </p:spPr>
      </p:pic>
      <p:pic>
        <p:nvPicPr>
          <p:cNvPr id="48" name="Picture 47" descr="wc_dw_xdir_b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311128"/>
            <a:ext cx="4114800" cy="3546872"/>
          </a:xfrm>
          <a:prstGeom prst="rect">
            <a:avLst/>
          </a:prstGeom>
        </p:spPr>
      </p:pic>
      <p:pic>
        <p:nvPicPr>
          <p:cNvPr id="14" name="Picture 13" descr="wc_nwnd_xdir_b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3962400" cy="3415506"/>
          </a:xfrm>
          <a:prstGeom prst="rect">
            <a:avLst/>
          </a:prstGeom>
        </p:spPr>
      </p:pic>
      <p:pic>
        <p:nvPicPr>
          <p:cNvPr id="18" name="Picture 17" descr="wc_ddir_xdir_b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3932" y="3352800"/>
            <a:ext cx="4066455" cy="3505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48600" y="990600"/>
            <a:ext cx="11321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Centerline</a:t>
            </a:r>
          </a:p>
          <a:p>
            <a:r>
              <a:rPr lang="en-US" sz="1600" b="1" dirty="0" smtClean="0"/>
              <a:t> impacts</a:t>
            </a:r>
          </a:p>
          <a:p>
            <a:r>
              <a:rPr lang="en-US" sz="1600" b="1" dirty="0" smtClean="0"/>
              <a:t> important</a:t>
            </a:r>
          </a:p>
          <a:p>
            <a:r>
              <a:rPr lang="en-US" sz="1600" b="1" dirty="0" smtClean="0"/>
              <a:t> for speed, </a:t>
            </a:r>
          </a:p>
          <a:p>
            <a:r>
              <a:rPr lang="en-US" sz="1600" b="1" dirty="0" smtClean="0"/>
              <a:t>10-15 </a:t>
            </a:r>
            <a:r>
              <a:rPr lang="en-US" sz="1600" b="1" dirty="0" smtClean="0">
                <a:latin typeface="Calibri"/>
              </a:rPr>
              <a:t>°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expansion </a:t>
            </a:r>
          </a:p>
          <a:p>
            <a:r>
              <a:rPr lang="en-US" sz="1600" b="1" dirty="0" smtClean="0"/>
              <a:t>of other </a:t>
            </a:r>
          </a:p>
          <a:p>
            <a:r>
              <a:rPr lang="en-US" sz="1600" b="1" dirty="0" smtClean="0"/>
              <a:t>variables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38200" y="5638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Uplift only in center-line of wake?</a:t>
            </a:r>
            <a:endParaRPr lang="en-US" dirty="0"/>
          </a:p>
        </p:txBody>
      </p:sp>
      <p:pic>
        <p:nvPicPr>
          <p:cNvPr id="12" name="Picture 11" descr="wc_dtih_xdir_b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3689" y="370483"/>
            <a:ext cx="3813453" cy="328711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56089" y="457200"/>
            <a:ext cx="437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Turbulence Intensity (</a:t>
            </a:r>
            <a:r>
              <a:rPr lang="en-US" b="1" dirty="0" smtClean="0">
                <a:latin typeface="Symbol" pitchFamily="18" charset="2"/>
              </a:rPr>
              <a:t>s</a:t>
            </a:r>
            <a:r>
              <a:rPr lang="en-US" b="1" baseline="-25000" dirty="0" smtClean="0"/>
              <a:t>u</a:t>
            </a:r>
            <a:r>
              <a:rPr lang="en-US" b="1" baseline="30000" dirty="0" smtClean="0"/>
              <a:t>2</a:t>
            </a:r>
            <a:r>
              <a:rPr lang="en-US" b="1" dirty="0" smtClean="0"/>
              <a:t>+</a:t>
            </a:r>
            <a:r>
              <a:rPr lang="en-US" b="1" dirty="0" smtClean="0">
                <a:latin typeface="Symbol" pitchFamily="18" charset="2"/>
              </a:rPr>
              <a:t>s</a:t>
            </a:r>
            <a:r>
              <a:rPr lang="en-US" b="1" baseline="-25000" dirty="0" smtClean="0"/>
              <a:t>v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r>
              <a:rPr lang="en-US" b="1" baseline="30000" dirty="0" smtClean="0"/>
              <a:t>1/2</a:t>
            </a:r>
            <a:r>
              <a:rPr lang="en-US" b="1" dirty="0" smtClean="0"/>
              <a:t>/U</a:t>
            </a:r>
            <a:r>
              <a:rPr lang="en-US" b="1" baseline="-25000" dirty="0" smtClean="0"/>
              <a:t>0(H)</a:t>
            </a:r>
            <a:r>
              <a:rPr lang="en-US" b="1" dirty="0" smtClean="0"/>
              <a:t>)    (%)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24384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LES models suggest largest TI at rotor top, not at hub height?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400800" y="1295400"/>
            <a:ext cx="979489" cy="9906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6923089" y="2286000"/>
            <a:ext cx="457200" cy="15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66800" y="457200"/>
            <a:ext cx="291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Normalized speed 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U/U</a:t>
            </a:r>
            <a:r>
              <a:rPr lang="en-US" b="1" baseline="-25000" dirty="0" smtClean="0"/>
              <a:t>0(H)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59332" y="3505200"/>
            <a:ext cx="187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Wind direction (°)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638800" y="5486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Backing wind direction</a:t>
            </a:r>
          </a:p>
          <a:p>
            <a:r>
              <a:rPr lang="en-US" sz="1600" dirty="0" smtClean="0"/>
              <a:t>in wake from hub height</a:t>
            </a:r>
          </a:p>
          <a:p>
            <a:r>
              <a:rPr lang="en-US" sz="1600" dirty="0" smtClean="0"/>
              <a:t>to rotor bottom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6045132" y="4343400"/>
            <a:ext cx="381000" cy="685800"/>
          </a:xfrm>
          <a:prstGeom prst="ellipse">
            <a:avLst/>
          </a:prstGeom>
          <a:noFill/>
          <a:ln w="317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5740332" y="5029200"/>
            <a:ext cx="685800" cy="3810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90600" y="3505200"/>
            <a:ext cx="26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Vertical velocity (w)  (m/s)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838200" y="563879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Uplift only in center-line of wake?</a:t>
            </a:r>
            <a:endParaRPr lang="en-US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CWEX-11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LiDAR wake summary (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85800"/>
            <a:ext cx="4572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038600" y="533400"/>
            <a:ext cx="2286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52400" y="3810000"/>
            <a:ext cx="2286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038600" y="3810000"/>
            <a:ext cx="2286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31" grpId="0" animBg="1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76200" y="515342"/>
            <a:ext cx="3733800" cy="3218458"/>
            <a:chOff x="457200" y="515342"/>
            <a:chExt cx="3733800" cy="3218458"/>
          </a:xfrm>
        </p:grpSpPr>
        <p:sp>
          <p:nvSpPr>
            <p:cNvPr id="11" name="TextBox 10"/>
            <p:cNvSpPr txBox="1"/>
            <p:nvPr/>
          </p:nvSpPr>
          <p:spPr>
            <a:xfrm>
              <a:off x="914400" y="685800"/>
              <a:ext cx="2915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Normalized speed (</a:t>
              </a:r>
              <a:r>
                <a:rPr lang="en-US" b="1" dirty="0" smtClean="0">
                  <a:latin typeface="Symbol" pitchFamily="18" charset="2"/>
                </a:rPr>
                <a:t>D</a:t>
              </a:r>
              <a:r>
                <a:rPr lang="en-US" b="1" dirty="0" smtClean="0"/>
                <a:t>U/U</a:t>
              </a:r>
              <a:r>
                <a:rPr lang="en-US" b="1" baseline="-25000" dirty="0" smtClean="0"/>
                <a:t>0(H)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2362200" y="1143000"/>
              <a:ext cx="0" cy="2133600"/>
            </a:xfrm>
            <a:prstGeom prst="line">
              <a:avLst/>
            </a:prstGeom>
            <a:ln w="31750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wc_nwnd_xspd_b3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515342"/>
              <a:ext cx="3733800" cy="3218458"/>
            </a:xfrm>
            <a:prstGeom prst="rect">
              <a:avLst/>
            </a:prstGeom>
          </p:spPr>
        </p:pic>
      </p:grpSp>
      <p:pic>
        <p:nvPicPr>
          <p:cNvPr id="16" name="Picture 15" descr="wc_dw_xspd_b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12" y="3581400"/>
            <a:ext cx="3853688" cy="3276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09800" y="5410200"/>
            <a:ext cx="2101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Greatest</a:t>
            </a:r>
          </a:p>
          <a:p>
            <a:r>
              <a:rPr lang="en-US" sz="1600" dirty="0" smtClean="0"/>
              <a:t>uplift for highest speed</a:t>
            </a:r>
          </a:p>
          <a:p>
            <a:r>
              <a:rPr lang="en-US" sz="1600" dirty="0" smtClean="0"/>
              <a:t>deficit [</a:t>
            </a:r>
            <a:r>
              <a:rPr lang="en-US" sz="1600" i="1" dirty="0" smtClean="0"/>
              <a:t>pressure field</a:t>
            </a:r>
            <a:r>
              <a:rPr lang="en-US" sz="1600" dirty="0" smtClean="0"/>
              <a:t>?]</a:t>
            </a:r>
          </a:p>
        </p:txBody>
      </p:sp>
      <p:cxnSp>
        <p:nvCxnSpPr>
          <p:cNvPr id="32" name="Straight Arrow Connector 31"/>
          <p:cNvCxnSpPr>
            <a:stCxn id="31" idx="0"/>
          </p:cNvCxnSpPr>
          <p:nvPr/>
        </p:nvCxnSpPr>
        <p:spPr>
          <a:xfrm rot="16200000" flipV="1">
            <a:off x="2354072" y="4503928"/>
            <a:ext cx="685800" cy="1126744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1" idx="0"/>
          </p:cNvCxnSpPr>
          <p:nvPr/>
        </p:nvCxnSpPr>
        <p:spPr>
          <a:xfrm rot="16200000" flipH="1" flipV="1">
            <a:off x="3077971" y="5456429"/>
            <a:ext cx="228602" cy="136144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600" y="3581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Vertical velocity (w)  (m/s)</a:t>
            </a:r>
            <a:endParaRPr lang="en-US" b="1" dirty="0"/>
          </a:p>
        </p:txBody>
      </p:sp>
      <p:pic>
        <p:nvPicPr>
          <p:cNvPr id="17" name="Picture 16" descr="wc_ddir_xspd_b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581400"/>
            <a:ext cx="3733800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600" y="3581400"/>
            <a:ext cx="1879682" cy="3612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Wind direction (°)</a:t>
            </a:r>
            <a:endParaRPr lang="en-US" b="1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6553200" y="4174763"/>
            <a:ext cx="0" cy="2161496"/>
          </a:xfrm>
          <a:prstGeom prst="line">
            <a:avLst/>
          </a:prstGeom>
          <a:ln w="317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50743" y="5441847"/>
            <a:ext cx="20884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Decrease in directional</a:t>
            </a:r>
          </a:p>
          <a:p>
            <a:r>
              <a:rPr lang="en-US" sz="1600" dirty="0" smtClean="0"/>
              <a:t>difference for </a:t>
            </a:r>
          </a:p>
          <a:p>
            <a:r>
              <a:rPr lang="en-US" sz="1600" dirty="0" smtClean="0"/>
              <a:t>9 &lt; U</a:t>
            </a:r>
            <a:r>
              <a:rPr lang="en-US" sz="1600" baseline="-25000" dirty="0" smtClean="0"/>
              <a:t>0(H)</a:t>
            </a:r>
            <a:r>
              <a:rPr lang="en-US" sz="1600" dirty="0" smtClean="0"/>
              <a:t> &lt; 13 ms</a:t>
            </a:r>
            <a:r>
              <a:rPr lang="en-US" sz="1600" baseline="30000" dirty="0" smtClean="0"/>
              <a:t>-1</a:t>
            </a:r>
            <a:endParaRPr lang="en-US" sz="1600" baseline="30000" dirty="0"/>
          </a:p>
        </p:txBody>
      </p:sp>
      <p:sp>
        <p:nvSpPr>
          <p:cNvPr id="40" name="Oval 39"/>
          <p:cNvSpPr/>
          <p:nvPr/>
        </p:nvSpPr>
        <p:spPr>
          <a:xfrm rot="2821205">
            <a:off x="6465562" y="4791012"/>
            <a:ext cx="699500" cy="323089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rot="10800000">
            <a:off x="6934202" y="5069177"/>
            <a:ext cx="761999" cy="447205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wc_dtih_xspd_b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533400"/>
            <a:ext cx="3657600" cy="3152775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V="1">
            <a:off x="1981200" y="4191000"/>
            <a:ext cx="0" cy="2133600"/>
          </a:xfrm>
          <a:prstGeom prst="line">
            <a:avLst/>
          </a:prstGeom>
          <a:ln w="317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24800" y="11430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Largest difference  at U</a:t>
            </a:r>
            <a:r>
              <a:rPr lang="en-US" sz="1600" b="1" baseline="-25000" dirty="0" smtClean="0"/>
              <a:t>0(H) </a:t>
            </a:r>
          </a:p>
          <a:p>
            <a:r>
              <a:rPr lang="en-US" sz="1600" b="1" dirty="0" smtClean="0"/>
              <a:t>near 9 m/s</a:t>
            </a:r>
          </a:p>
          <a:p>
            <a:r>
              <a:rPr lang="en-US" sz="1600" b="1" dirty="0" smtClean="0"/>
              <a:t>for all variables</a:t>
            </a:r>
            <a:endParaRPr lang="en-US" sz="1600" b="1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CWEX-11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LiDAR wake summary (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0(H)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 flipH="1" flipV="1">
            <a:off x="5524500" y="2171700"/>
            <a:ext cx="2057400" cy="1588"/>
          </a:xfrm>
          <a:prstGeom prst="line">
            <a:avLst/>
          </a:prstGeom>
          <a:ln w="317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953294" y="2170906"/>
            <a:ext cx="2057400" cy="1588"/>
          </a:xfrm>
          <a:prstGeom prst="line">
            <a:avLst/>
          </a:prstGeom>
          <a:ln w="317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3400" y="609600"/>
            <a:ext cx="291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Normalized speed 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U/U</a:t>
            </a:r>
            <a:r>
              <a:rPr lang="en-US" b="1" baseline="-25000" dirty="0" smtClean="0"/>
              <a:t>0(H)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7" name="Rectangle 26"/>
          <p:cNvSpPr/>
          <p:nvPr/>
        </p:nvSpPr>
        <p:spPr>
          <a:xfrm>
            <a:off x="0" y="685800"/>
            <a:ext cx="2286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648200" y="609600"/>
            <a:ext cx="1524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67200" y="609600"/>
            <a:ext cx="433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Turbulence Intensity (</a:t>
            </a:r>
            <a:r>
              <a:rPr lang="en-US" b="1" dirty="0" smtClean="0">
                <a:latin typeface="Symbol" pitchFamily="18" charset="2"/>
              </a:rPr>
              <a:t>s</a:t>
            </a:r>
            <a:r>
              <a:rPr lang="en-US" b="1" baseline="-25000" dirty="0" smtClean="0"/>
              <a:t>u</a:t>
            </a:r>
            <a:r>
              <a:rPr lang="en-US" b="1" baseline="30000" dirty="0" smtClean="0"/>
              <a:t>2</a:t>
            </a:r>
            <a:r>
              <a:rPr lang="en-US" b="1" dirty="0" smtClean="0"/>
              <a:t>+</a:t>
            </a:r>
            <a:r>
              <a:rPr lang="en-US" b="1" dirty="0" smtClean="0">
                <a:latin typeface="Symbol" pitchFamily="18" charset="2"/>
              </a:rPr>
              <a:t>s</a:t>
            </a:r>
            <a:r>
              <a:rPr lang="en-US" b="1" baseline="-25000" dirty="0" smtClean="0"/>
              <a:t>v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r>
              <a:rPr lang="en-US" b="1" baseline="30000" dirty="0" smtClean="0"/>
              <a:t>1/2</a:t>
            </a:r>
            <a:r>
              <a:rPr lang="en-US" b="1" dirty="0" smtClean="0"/>
              <a:t>/U</a:t>
            </a:r>
            <a:r>
              <a:rPr lang="en-US" b="1" baseline="-25000" dirty="0" smtClean="0"/>
              <a:t>0(H)</a:t>
            </a:r>
            <a:r>
              <a:rPr lang="en-US" b="1" dirty="0" smtClean="0"/>
              <a:t>),  (%)</a:t>
            </a:r>
            <a:endParaRPr lang="en-US" b="1" dirty="0"/>
          </a:p>
        </p:txBody>
      </p:sp>
      <p:sp>
        <p:nvSpPr>
          <p:cNvPr id="33" name="Rectangle 32"/>
          <p:cNvSpPr/>
          <p:nvPr/>
        </p:nvSpPr>
        <p:spPr>
          <a:xfrm>
            <a:off x="0" y="3733800"/>
            <a:ext cx="1524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648200" y="3962400"/>
            <a:ext cx="1524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wc_dw_xshr_b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42493"/>
            <a:ext cx="3962400" cy="34155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24800" y="914400"/>
            <a:ext cx="121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Vertical directional shear        &gt; 20-25 ° reduces wake influence of all variables</a:t>
            </a:r>
            <a:endParaRPr lang="en-US" b="1" dirty="0"/>
          </a:p>
        </p:txBody>
      </p:sp>
      <p:pic>
        <p:nvPicPr>
          <p:cNvPr id="19" name="Picture 18" descr="wc_dtih_xshr_b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50" y="391517"/>
            <a:ext cx="3789050" cy="3266083"/>
          </a:xfrm>
          <a:prstGeom prst="rect">
            <a:avLst/>
          </a:prstGeom>
        </p:spPr>
      </p:pic>
      <p:pic>
        <p:nvPicPr>
          <p:cNvPr id="26" name="Picture 25" descr="wc_ddir_xshr_b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505200"/>
            <a:ext cx="3889653" cy="3352800"/>
          </a:xfrm>
          <a:prstGeom prst="rect">
            <a:avLst/>
          </a:prstGeom>
        </p:spPr>
      </p:pic>
      <p:pic>
        <p:nvPicPr>
          <p:cNvPr id="20" name="Picture 19" descr="wc_nwnd_xshr_b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381000"/>
            <a:ext cx="3810000" cy="3284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505200"/>
            <a:ext cx="264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Vertical velocity (w) (m/s)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3505200"/>
            <a:ext cx="1879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Wind direction (°)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45068"/>
            <a:ext cx="2915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Normalized speed 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U/U</a:t>
            </a:r>
            <a:r>
              <a:rPr lang="en-US" b="1" baseline="-25000" dirty="0" smtClean="0"/>
              <a:t>0(H)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4648200" y="1752600"/>
            <a:ext cx="1219200" cy="4572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648200" y="4724400"/>
            <a:ext cx="1295400" cy="4572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33400" y="1981200"/>
            <a:ext cx="1295400" cy="4572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57200" y="4953000"/>
            <a:ext cx="1295400" cy="457200"/>
          </a:xfrm>
          <a:prstGeom prst="ellipse">
            <a:avLst/>
          </a:pr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1143000" y="2286000"/>
            <a:ext cx="29718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0"/>
          </p:cNvCxnSpPr>
          <p:nvPr/>
        </p:nvCxnSpPr>
        <p:spPr>
          <a:xfrm flipH="1">
            <a:off x="1104900" y="3962400"/>
            <a:ext cx="26289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43400" y="3962400"/>
            <a:ext cx="762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572000" y="2057400"/>
            <a:ext cx="53340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29000" y="3343870"/>
            <a:ext cx="1747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 are for</a:t>
            </a:r>
          </a:p>
          <a:p>
            <a:r>
              <a:rPr lang="en-US" dirty="0" smtClean="0"/>
              <a:t>unstable periods</a:t>
            </a:r>
          </a:p>
          <a:p>
            <a:endParaRPr lang="en-US" dirty="0" smtClean="0"/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CWEX-11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LiDAR wake summary (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°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-°</a:t>
            </a:r>
            <a:r>
              <a:rPr kumimoji="0" lang="en-US" sz="4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BOTTOM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762000"/>
            <a:ext cx="1524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191000" y="533400"/>
            <a:ext cx="1524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545068"/>
            <a:ext cx="4273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Turbulence Intensity (</a:t>
            </a:r>
            <a:r>
              <a:rPr lang="en-US" b="1" dirty="0" smtClean="0">
                <a:latin typeface="Symbol" pitchFamily="18" charset="2"/>
              </a:rPr>
              <a:t>s</a:t>
            </a:r>
            <a:r>
              <a:rPr lang="en-US" b="1" baseline="-25000" dirty="0" smtClean="0"/>
              <a:t>u</a:t>
            </a:r>
            <a:r>
              <a:rPr lang="en-US" b="1" baseline="30000" dirty="0" smtClean="0"/>
              <a:t>2</a:t>
            </a:r>
            <a:r>
              <a:rPr lang="en-US" b="1" dirty="0" smtClean="0"/>
              <a:t>+</a:t>
            </a:r>
            <a:r>
              <a:rPr lang="en-US" b="1" dirty="0" smtClean="0">
                <a:latin typeface="Symbol" pitchFamily="18" charset="2"/>
              </a:rPr>
              <a:t>s</a:t>
            </a:r>
            <a:r>
              <a:rPr lang="en-US" b="1" baseline="-25000" dirty="0" smtClean="0"/>
              <a:t>v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r>
              <a:rPr lang="en-US" b="1" baseline="30000" dirty="0" smtClean="0"/>
              <a:t>1/2</a:t>
            </a:r>
            <a:r>
              <a:rPr lang="en-US" b="1" dirty="0" smtClean="0"/>
              <a:t>/U</a:t>
            </a:r>
            <a:r>
              <a:rPr lang="en-US" b="1" baseline="-25000" dirty="0" smtClean="0"/>
              <a:t>0(H)</a:t>
            </a:r>
            <a:r>
              <a:rPr lang="en-US" b="1" dirty="0" smtClean="0"/>
              <a:t>)  (%)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0" y="3886200"/>
            <a:ext cx="152400" cy="281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191000" y="3962400"/>
            <a:ext cx="1524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256695" y="152400"/>
            <a:ext cx="88873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CWEX-11</a:t>
            </a:r>
            <a:r>
              <a:rPr lang="en-US" sz="2600" b="1" dirty="0" smtClean="0">
                <a:solidFill>
                  <a:srgbClr val="0000FF"/>
                </a:solidFill>
              </a:rPr>
              <a:t> Wake detection for multiple wind directions (STABLE)</a:t>
            </a:r>
            <a:endParaRPr lang="en-US" sz="2600" b="1" dirty="0">
              <a:solidFill>
                <a:srgbClr val="0000FF"/>
              </a:solidFill>
            </a:endParaRPr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576775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 rot="16200000">
            <a:off x="-804014" y="2091586"/>
            <a:ext cx="2915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Normalized speed 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U/U</a:t>
            </a:r>
            <a:r>
              <a:rPr lang="en-US" b="1" baseline="-25000" dirty="0" smtClean="0"/>
              <a:t>0(H)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6350"/>
            <a:ext cx="57912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 rot="16200000">
            <a:off x="-445873" y="5094075"/>
            <a:ext cx="23278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 (</a:t>
            </a:r>
            <a:r>
              <a:rPr lang="en-US" b="1" dirty="0" smtClean="0">
                <a:latin typeface="Symbol" pitchFamily="18" charset="2"/>
              </a:rPr>
              <a:t>s</a:t>
            </a:r>
            <a:r>
              <a:rPr lang="en-US" b="1" baseline="-25000" dirty="0" smtClean="0"/>
              <a:t>u</a:t>
            </a:r>
            <a:r>
              <a:rPr lang="en-US" b="1" baseline="30000" dirty="0" smtClean="0"/>
              <a:t>2</a:t>
            </a:r>
            <a:r>
              <a:rPr lang="en-US" b="1" dirty="0" smtClean="0"/>
              <a:t>+</a:t>
            </a:r>
            <a:r>
              <a:rPr lang="en-US" b="1" dirty="0" smtClean="0">
                <a:latin typeface="Symbol" pitchFamily="18" charset="2"/>
              </a:rPr>
              <a:t>s</a:t>
            </a:r>
            <a:r>
              <a:rPr lang="en-US" b="1" baseline="-25000" dirty="0" smtClean="0"/>
              <a:t>v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r>
              <a:rPr lang="en-US" b="1" baseline="30000" dirty="0" smtClean="0"/>
              <a:t>1/2</a:t>
            </a:r>
            <a:r>
              <a:rPr lang="en-US" b="1" dirty="0" smtClean="0"/>
              <a:t>/U</a:t>
            </a:r>
            <a:r>
              <a:rPr lang="en-US" b="1" baseline="-25000" dirty="0" smtClean="0"/>
              <a:t>0(H)</a:t>
            </a:r>
            <a:r>
              <a:rPr lang="en-US" b="1" dirty="0" smtClean="0"/>
              <a:t>), %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1600200" y="4572000"/>
            <a:ext cx="9906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133600" y="4495800"/>
            <a:ext cx="762000" cy="3810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9400" y="4343400"/>
            <a:ext cx="332373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Similar TI enhancement as Exps. 4,7,A</a:t>
            </a:r>
          </a:p>
          <a:p>
            <a:r>
              <a:rPr lang="en-US" sz="1600" dirty="0" smtClean="0"/>
              <a:t>(Barthelmie et al.2003) also (2007)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71600" y="5867400"/>
            <a:ext cx="239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&lt;1% increase for x&gt;6D 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1295400" y="5410200"/>
            <a:ext cx="533400" cy="533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286000" y="5410200"/>
            <a:ext cx="762000" cy="533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143000" y="4724400"/>
            <a:ext cx="304800" cy="9144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2819400" y="4953000"/>
            <a:ext cx="457200" cy="6096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819400" y="2571303"/>
            <a:ext cx="2558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Velocity deficit increasing</a:t>
            </a:r>
          </a:p>
          <a:p>
            <a:r>
              <a:rPr lang="en-US" sz="1600" dirty="0" smtClean="0"/>
              <a:t>for multiple wakes upstream</a:t>
            </a:r>
            <a:endParaRPr lang="en-US" sz="1600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123405" y="2342703"/>
            <a:ext cx="91440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3923505" y="2533203"/>
            <a:ext cx="228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009899" y="2303809"/>
            <a:ext cx="228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324600" y="4495800"/>
            <a:ext cx="2819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Surface stations report similar increase in TI as within rotor depth</a:t>
            </a:r>
          </a:p>
          <a:p>
            <a:endParaRPr lang="en-US" sz="1600" dirty="0" smtClean="0"/>
          </a:p>
          <a:p>
            <a:r>
              <a:rPr lang="en-US" sz="1600" dirty="0" smtClean="0"/>
              <a:t> (smaller below rotor-depth change in TI for LES and wind tunnel modeling?)</a:t>
            </a:r>
            <a:endParaRPr lang="en-US" sz="1600" dirty="0"/>
          </a:p>
        </p:txBody>
      </p:sp>
      <p:sp>
        <p:nvSpPr>
          <p:cNvPr id="26" name="Oval 25"/>
          <p:cNvSpPr/>
          <p:nvPr/>
        </p:nvSpPr>
        <p:spPr>
          <a:xfrm>
            <a:off x="2286000" y="1752600"/>
            <a:ext cx="381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2438400" y="1447800"/>
            <a:ext cx="1219200" cy="533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57600" y="1447800"/>
            <a:ext cx="304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705600" y="1219200"/>
            <a:ext cx="17539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near-wake</a:t>
            </a:r>
          </a:p>
          <a:p>
            <a:r>
              <a:rPr lang="en-US" dirty="0" smtClean="0"/>
              <a:t>characterized</a:t>
            </a:r>
          </a:p>
          <a:p>
            <a:r>
              <a:rPr lang="en-US" dirty="0" smtClean="0"/>
              <a:t>by pressure drag</a:t>
            </a:r>
          </a:p>
          <a:p>
            <a:r>
              <a:rPr lang="en-US" dirty="0" smtClean="0"/>
              <a:t>around the rotor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Summary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86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CWEX measurements offer agreement to previously reported studies</a:t>
            </a:r>
          </a:p>
          <a:p>
            <a:pPr lvl="1"/>
            <a:r>
              <a:rPr lang="en-US" dirty="0" smtClean="0"/>
              <a:t>Similar rotor-depth intensity and location for </a:t>
            </a:r>
            <a:r>
              <a:rPr lang="en-US" sz="1900" dirty="0" smtClean="0">
                <a:latin typeface="Symbol" pitchFamily="18" charset="2"/>
              </a:rPr>
              <a:t>D</a:t>
            </a:r>
            <a:r>
              <a:rPr lang="en-US" sz="1900" dirty="0" smtClean="0"/>
              <a:t>U/U</a:t>
            </a:r>
            <a:r>
              <a:rPr lang="en-US" sz="1900" baseline="-25000" dirty="0" smtClean="0"/>
              <a:t>0(H) ,</a:t>
            </a:r>
            <a:r>
              <a:rPr lang="en-US" sz="1900" dirty="0" smtClean="0"/>
              <a:t> </a:t>
            </a:r>
            <a:r>
              <a:rPr lang="en-US" sz="1900" dirty="0" err="1" smtClean="0">
                <a:latin typeface="Symbol" pitchFamily="18" charset="2"/>
              </a:rPr>
              <a:t>s</a:t>
            </a:r>
            <a:r>
              <a:rPr lang="en-US" sz="1900" baseline="-25000" dirty="0" err="1" smtClean="0"/>
              <a:t>U</a:t>
            </a:r>
            <a:r>
              <a:rPr lang="en-US" sz="1900" dirty="0" smtClean="0"/>
              <a:t>/U</a:t>
            </a:r>
            <a:r>
              <a:rPr lang="en-US" sz="1900" baseline="-25000" dirty="0" smtClean="0"/>
              <a:t>0(H)</a:t>
            </a:r>
            <a:endParaRPr lang="en-US" baseline="-25000" dirty="0" smtClean="0"/>
          </a:p>
          <a:p>
            <a:pPr lvl="1"/>
            <a:r>
              <a:rPr lang="en-US" dirty="0" smtClean="0"/>
              <a:t>Less impact to flow and scalars at the surface</a:t>
            </a:r>
          </a:p>
          <a:p>
            <a:r>
              <a:rPr lang="en-US" dirty="0" smtClean="0"/>
              <a:t>Peak forcing of turbine-turbulence or the pressure field can be detected from rotor-depth differences (downwind-upwind) of </a:t>
            </a:r>
            <a:r>
              <a:rPr lang="en-US" sz="2200" dirty="0" smtClean="0">
                <a:latin typeface="Symbol" pitchFamily="18" charset="2"/>
              </a:rPr>
              <a:t>D</a:t>
            </a:r>
            <a:r>
              <a:rPr lang="en-US" sz="2200" dirty="0" smtClean="0"/>
              <a:t>U/U</a:t>
            </a:r>
            <a:r>
              <a:rPr lang="en-US" sz="2200" baseline="-25000" dirty="0" smtClean="0"/>
              <a:t>0(H) , </a:t>
            </a:r>
            <a:r>
              <a:rPr lang="en-US" sz="2200" dirty="0" err="1" smtClean="0">
                <a:latin typeface="Symbol" pitchFamily="18" charset="2"/>
              </a:rPr>
              <a:t>s</a:t>
            </a:r>
            <a:r>
              <a:rPr lang="en-US" sz="2200" baseline="-25000" dirty="0" err="1" smtClean="0"/>
              <a:t>U</a:t>
            </a:r>
            <a:r>
              <a:rPr lang="en-US" sz="2200" dirty="0" smtClean="0"/>
              <a:t>/U</a:t>
            </a:r>
            <a:r>
              <a:rPr lang="en-US" sz="2200" baseline="-25000" dirty="0" smtClean="0"/>
              <a:t>0(H) ,</a:t>
            </a:r>
            <a:r>
              <a:rPr lang="en-US" sz="2200" dirty="0" smtClean="0"/>
              <a:t> w  </a:t>
            </a:r>
            <a:r>
              <a:rPr lang="en-US" dirty="0" smtClean="0"/>
              <a:t>etc.</a:t>
            </a:r>
          </a:p>
          <a:p>
            <a:pPr lvl="1"/>
            <a:r>
              <a:rPr lang="en-US" dirty="0" smtClean="0"/>
              <a:t>Classified by reference wind speed/direction/stability </a:t>
            </a:r>
          </a:p>
          <a:p>
            <a:r>
              <a:rPr lang="en-US" dirty="0" smtClean="0"/>
              <a:t>Future statistical analyses will address significance of the differences</a:t>
            </a:r>
          </a:p>
          <a:p>
            <a:r>
              <a:rPr lang="en-US" dirty="0" smtClean="0"/>
              <a:t>Additional profile and surface measurements will facilitate improvement in numerical assessment of wake characterization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References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0" lvl="0" indent="-2286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Barthelmie, R. J., and Coauthors, 2009:  Quantifying the impact of wind turbine wakes on power 	output at offshore wind farms.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J. Atmos. Oceanic Technol., 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27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1302–1317.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0" lvl="0" indent="-2286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doi:http://dx.doi.org/10.1175/2010JTECHA1398.1.</a:t>
            </a:r>
          </a:p>
          <a:p>
            <a:pPr marL="0" lvl="0" indent="-2286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Barthelmie R.J. and Coauthors, 2007:  Modeling and measuring power losses and turbulence 	intensity in wind turbine wakes at the Middelgrunden offshore wind farm. 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Wind. 	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Energ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., 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,517-528.   	doi:10.1002/we.238.</a:t>
            </a:r>
          </a:p>
          <a:p>
            <a:pPr marL="0" lvl="0" indent="-2286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Barthelmie R.J. and Coauthors, 2003:  Offshore wind turbine wakes measured by Sodar.  </a:t>
            </a:r>
          </a:p>
          <a:p>
            <a:pPr marL="0" lvl="0" indent="-22860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J. Atmos. Oceanic Technol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., 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466-477.  </a:t>
            </a:r>
          </a:p>
          <a:p>
            <a:pPr marL="0" lvl="0" indent="-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Christiansen, M.B., and C.B. Hasager, 2005: Wake effects of large offshore wind farms identified  	from satellite  SAR. 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Remote Sens. Environ.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98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251-268.</a:t>
            </a:r>
          </a:p>
          <a:p>
            <a:pPr marL="0" lvl="0" indent="-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Emeis, S., 2010:  Meteorological explanation for wake clouds at Horns Rev wind farm.  </a:t>
            </a:r>
          </a:p>
          <a:p>
            <a:pPr marL="0" lvl="0" indent="-2286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	Dewi Magazin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37,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52-55.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Rajewski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D. A. and co-authors, 2012: CWEX: Crop/Wind-energy EXperiment: Observations of 	surface-layer,  boundary-layer and mesoscale interactions with a wind farm, 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Bull. of 	the Americ.Meteorol. Soc.   (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In press).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Wang, H., and E. S. Takle, 1995: A numerical simulation of boundary-layer flows near  	shelterbelts.  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Bound.-Layer. Meteorol., </a:t>
            </a:r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75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141-173.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600" dirty="0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2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304800"/>
            <a:ext cx="78928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Objective:  Examine leeward aerodynamics of a line of turbines by use of surface and </a:t>
            </a:r>
            <a:r>
              <a:rPr lang="en-US" sz="3200" b="1" dirty="0" err="1" smtClean="0">
                <a:solidFill>
                  <a:schemeClr val="bg1"/>
                </a:solidFill>
              </a:rPr>
              <a:t>LiDAR</a:t>
            </a:r>
            <a:r>
              <a:rPr lang="en-US" sz="3200" b="1" dirty="0" smtClean="0">
                <a:solidFill>
                  <a:schemeClr val="bg1"/>
                </a:solidFill>
              </a:rPr>
              <a:t> measurements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6019800"/>
            <a:ext cx="2627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CC66"/>
                </a:solidFill>
              </a:rPr>
              <a:t>Photo by: Russell </a:t>
            </a:r>
            <a:r>
              <a:rPr lang="en-US" sz="1600" b="1" i="1" dirty="0" err="1" smtClean="0">
                <a:solidFill>
                  <a:srgbClr val="FFCC66"/>
                </a:solidFill>
              </a:rPr>
              <a:t>Doorenbos</a:t>
            </a:r>
            <a:endParaRPr lang="en-US" sz="1600" b="1" i="1" dirty="0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Other CWEX objectives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990600"/>
            <a:ext cx="5334000" cy="5867400"/>
          </a:xfrm>
        </p:spPr>
        <p:txBody>
          <a:bodyPr>
            <a:normAutofit fontScale="47500" lnSpcReduction="20000"/>
          </a:bodyPr>
          <a:lstStyle/>
          <a:p>
            <a:r>
              <a:rPr lang="en-US" sz="3636" b="1" dirty="0" smtClean="0"/>
              <a:t>Measure change in fluxes produced by turbines in a wind farm co-located with intensively managed agriculture </a:t>
            </a:r>
          </a:p>
          <a:p>
            <a:pPr lvl="1"/>
            <a:r>
              <a:rPr lang="en-US" sz="3273" dirty="0" smtClean="0"/>
              <a:t>Multi-use, high-land-value environment</a:t>
            </a:r>
          </a:p>
          <a:p>
            <a:pPr lvl="1"/>
            <a:r>
              <a:rPr lang="en-US" sz="3273" dirty="0" smtClean="0"/>
              <a:t>Crops are tuned to climate conditions</a:t>
            </a:r>
          </a:p>
          <a:p>
            <a:pPr lvl="1"/>
            <a:r>
              <a:rPr lang="en-US" sz="3273" dirty="0" smtClean="0"/>
              <a:t>Do turbines influence the microclimate for crops?</a:t>
            </a:r>
          </a:p>
          <a:p>
            <a:pPr marL="457200" lvl="1" indent="0">
              <a:buNone/>
            </a:pPr>
            <a:endParaRPr lang="en-US" sz="3273" dirty="0" smtClean="0"/>
          </a:p>
          <a:p>
            <a:r>
              <a:rPr lang="en-US" sz="3636" b="1" dirty="0" smtClean="0"/>
              <a:t>Develop a test bed for validating high-resolution models of wind-farm performance and coupling to surface and PBL</a:t>
            </a:r>
          </a:p>
          <a:p>
            <a:pPr lvl="1"/>
            <a:r>
              <a:rPr lang="en-US" sz="3200" dirty="0"/>
              <a:t>General understanding of impacts of turbines</a:t>
            </a:r>
          </a:p>
          <a:p>
            <a:pPr lvl="1"/>
            <a:r>
              <a:rPr lang="en-US" sz="3200" dirty="0"/>
              <a:t>Understand turbine-turbine interaction and wind-farm performance</a:t>
            </a:r>
          </a:p>
          <a:p>
            <a:pPr lvl="1"/>
            <a:r>
              <a:rPr lang="en-US" sz="3200" dirty="0"/>
              <a:t>Options for further wind farm build-out:  Go higher?  More dense?</a:t>
            </a:r>
          </a:p>
          <a:p>
            <a:pPr lvl="1"/>
            <a:r>
              <a:rPr lang="en-US" sz="3200" dirty="0"/>
              <a:t>Iowa has a flat terrain, strong LLJ, not unlike coastal jets, many existing windfarms and component manufacturers:    zero-order </a:t>
            </a:r>
            <a:r>
              <a:rPr lang="en-US" sz="3200" dirty="0" smtClean="0"/>
              <a:t>test bed </a:t>
            </a:r>
            <a:r>
              <a:rPr lang="en-US" sz="3200" dirty="0"/>
              <a:t>for off-shore</a:t>
            </a:r>
          </a:p>
          <a:p>
            <a:pPr lvl="1"/>
            <a:endParaRPr lang="en-US" sz="3236" b="1" dirty="0" smtClean="0"/>
          </a:p>
          <a:p>
            <a:r>
              <a:rPr lang="en-US" sz="3636" b="1" dirty="0" smtClean="0"/>
              <a:t>Develop a deeper understanding of how the PBL interacts with a wind farm </a:t>
            </a:r>
          </a:p>
          <a:p>
            <a:pPr lvl="1"/>
            <a:r>
              <a:rPr lang="en-US" sz="3236" dirty="0" smtClean="0"/>
              <a:t>How momentum replenished from above as air flows through the wind farm?</a:t>
            </a:r>
          </a:p>
          <a:p>
            <a:pPr lvl="1"/>
            <a:r>
              <a:rPr lang="en-US" sz="3236" dirty="0" smtClean="0"/>
              <a:t>How does the wind farm change mesoscale flow fields and possibly rearrange convection in the PBL?</a:t>
            </a:r>
          </a:p>
        </p:txBody>
      </p:sp>
      <p:pic>
        <p:nvPicPr>
          <p:cNvPr id="5" name="Content Placeholder 5" descr="IMG_0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57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273225"/>
            <a:ext cx="1807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FFCC66"/>
                </a:solidFill>
              </a:rPr>
              <a:t>Photo by:</a:t>
            </a:r>
          </a:p>
          <a:p>
            <a:r>
              <a:rPr lang="en-US" sz="1600" b="1" dirty="0" smtClean="0">
                <a:solidFill>
                  <a:srgbClr val="FFCC66"/>
                </a:solidFill>
              </a:rPr>
              <a:t> </a:t>
            </a:r>
            <a:r>
              <a:rPr lang="en-US" sz="1600" b="1" i="1" dirty="0" smtClean="0">
                <a:solidFill>
                  <a:srgbClr val="FFCC66"/>
                </a:solidFill>
              </a:rPr>
              <a:t>Russell </a:t>
            </a:r>
            <a:r>
              <a:rPr lang="en-US" sz="1600" b="1" i="1" dirty="0" err="1" smtClean="0">
                <a:solidFill>
                  <a:srgbClr val="FFCC66"/>
                </a:solidFill>
              </a:rPr>
              <a:t>Doorenbos</a:t>
            </a:r>
            <a:endParaRPr lang="en-US" sz="1600" b="1" i="1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7" y="62116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FF"/>
                </a:solidFill>
              </a:rPr>
              <a:t>Source: UniFly A/S</a:t>
            </a:r>
          </a:p>
          <a:p>
            <a:r>
              <a:rPr lang="en-US" dirty="0">
                <a:solidFill>
                  <a:srgbClr val="FFFFFF"/>
                </a:solidFill>
              </a:rPr>
              <a:t>Horns Rev 1 owned by Vattenfall. Photographer Christian Steiness.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0"/>
            <a:ext cx="760650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</a:rPr>
              <a:t>CWEX Motivation: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Heterogeneities of wind turbine wakes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offshore of Denmark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800" y="4876800"/>
            <a:ext cx="55492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Wake structure differences appear in 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b="1" baseline="30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nd</a:t>
            </a:r>
            <a:r>
              <a:rPr 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line of turbines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Pressure fields and moist ocean surface responsible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for this ‘turbine fog’ </a:t>
            </a:r>
            <a:r>
              <a:rPr lang="en-US" b="1" i="1" dirty="0" smtClean="0">
                <a:solidFill>
                  <a:schemeClr val="bg1"/>
                </a:solidFill>
              </a:rPr>
              <a:t>Emeis (2010)</a:t>
            </a:r>
          </a:p>
          <a:p>
            <a:r>
              <a:rPr lang="en-US" b="1" i="1" dirty="0" smtClean="0">
                <a:solidFill>
                  <a:schemeClr val="accent5"/>
                </a:solidFill>
              </a:rPr>
              <a:t>On-shore</a:t>
            </a:r>
            <a:r>
              <a:rPr lang="en-US" b="1" dirty="0" smtClean="0">
                <a:solidFill>
                  <a:schemeClr val="bg1"/>
                </a:solidFill>
              </a:rPr>
              <a:t> wake detection is plausible from SAR-guided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measurements (Christiansen and Hasager 2005)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924800" y="3657600"/>
            <a:ext cx="609600" cy="609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257800" y="3581400"/>
            <a:ext cx="609600" cy="609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3200400" y="3429000"/>
            <a:ext cx="609600" cy="609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295400" y="3429000"/>
            <a:ext cx="609600" cy="609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0" y="3276600"/>
            <a:ext cx="609600" cy="6096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200400" y="1524000"/>
            <a:ext cx="5447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wake ‘sheet’ from several lines of merging  wakes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4191000"/>
            <a:ext cx="13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66FF66"/>
                </a:solidFill>
              </a:rPr>
              <a:t>‘near wake</a:t>
            </a:r>
            <a:r>
              <a:rPr lang="en-US" b="1" dirty="0" smtClean="0">
                <a:solidFill>
                  <a:srgbClr val="66FF66"/>
                </a:solidFill>
              </a:rPr>
              <a:t>’</a:t>
            </a:r>
            <a:endParaRPr lang="en-US" b="1" dirty="0">
              <a:solidFill>
                <a:srgbClr val="66FF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000" y="3657600"/>
            <a:ext cx="119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66FF66"/>
                </a:solidFill>
              </a:rPr>
              <a:t>‘far  wake</a:t>
            </a:r>
            <a:r>
              <a:rPr lang="en-US" b="1" dirty="0" smtClean="0">
                <a:solidFill>
                  <a:srgbClr val="66FF66"/>
                </a:solidFill>
              </a:rPr>
              <a:t>’</a:t>
            </a:r>
            <a:endParaRPr lang="en-US" b="1" dirty="0">
              <a:solidFill>
                <a:srgbClr val="66FF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57400" y="4343400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H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8400" y="4114800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L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05000" y="3124200"/>
            <a:ext cx="15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66FF66"/>
                </a:solidFill>
              </a:rPr>
              <a:t>‘double wake</a:t>
            </a:r>
            <a:r>
              <a:rPr lang="en-US" b="1" dirty="0" smtClean="0">
                <a:solidFill>
                  <a:srgbClr val="66FF66"/>
                </a:solidFill>
              </a:rPr>
              <a:t>’</a:t>
            </a:r>
            <a:endParaRPr lang="en-US" b="1" dirty="0">
              <a:solidFill>
                <a:srgbClr val="66FF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2057400"/>
            <a:ext cx="2514600" cy="923330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Diffuse patches of wakes from multiple lines of turbines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819400" y="2438400"/>
            <a:ext cx="5486400" cy="7620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200400" y="1905000"/>
            <a:ext cx="5791200" cy="381000"/>
          </a:xfrm>
          <a:prstGeom prst="ellipse">
            <a:avLst/>
          </a:prstGeom>
          <a:noFill/>
          <a:ln w="349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133600" y="2819400"/>
            <a:ext cx="1981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419600" y="1905000"/>
            <a:ext cx="685800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3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21" grpId="0" animBg="1"/>
      <p:bldP spid="22" grpId="1" animBg="1"/>
      <p:bldP spid="24" grpId="0"/>
      <p:bldP spid="25" grpId="0"/>
      <p:bldP spid="26" grpId="0"/>
      <p:bldP spid="27" grpId="0"/>
      <p:bldP spid="27" grpId="1"/>
      <p:bldP spid="28" grpId="0"/>
      <p:bldP spid="28" grpId="1"/>
      <p:bldP spid="30" grpId="0"/>
      <p:bldP spid="31" grpId="0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9" name="Up-Down Arrow 39"/>
          <p:cNvSpPr>
            <a:spLocks noChangeArrowheads="1"/>
          </p:cNvSpPr>
          <p:nvPr/>
        </p:nvSpPr>
        <p:spPr bwMode="auto">
          <a:xfrm>
            <a:off x="5486400" y="5334000"/>
            <a:ext cx="484188" cy="990600"/>
          </a:xfrm>
          <a:prstGeom prst="upDownArrow">
            <a:avLst>
              <a:gd name="adj1" fmla="val 50000"/>
              <a:gd name="adj2" fmla="val 50049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153" name="TextBox 152"/>
          <p:cNvSpPr txBox="1"/>
          <p:nvPr/>
        </p:nvSpPr>
        <p:spPr>
          <a:xfrm>
            <a:off x="228600" y="6336196"/>
            <a:ext cx="1007294" cy="521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Site 1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1143000" y="6553200"/>
            <a:ext cx="685800" cy="76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2" name="Group 197"/>
          <p:cNvGrpSpPr/>
          <p:nvPr/>
        </p:nvGrpSpPr>
        <p:grpSpPr>
          <a:xfrm>
            <a:off x="-152400" y="-228600"/>
            <a:ext cx="13986304" cy="7239000"/>
            <a:chOff x="-152400" y="-228600"/>
            <a:chExt cx="13986304" cy="7239000"/>
          </a:xfrm>
        </p:grpSpPr>
        <p:grpSp>
          <p:nvGrpSpPr>
            <p:cNvPr id="3" name="Group 195"/>
            <p:cNvGrpSpPr/>
            <p:nvPr/>
          </p:nvGrpSpPr>
          <p:grpSpPr>
            <a:xfrm>
              <a:off x="-152400" y="-228600"/>
              <a:ext cx="13986304" cy="7239000"/>
              <a:chOff x="-152400" y="-228600"/>
              <a:chExt cx="13986304" cy="7239000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-152400" y="-228600"/>
                <a:ext cx="9448800" cy="7239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/>
                  <a:t>1995)</a:t>
                </a:r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-76200" y="6096000"/>
                <a:ext cx="15985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……..................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752600" y="6096000"/>
                <a:ext cx="76578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C000"/>
                    </a:solidFill>
                  </a:rPr>
                  <a:t>……...........................................................................................................................</a:t>
                </a:r>
                <a:endParaRPr lang="en-US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35" name="Arc 34"/>
              <p:cNvSpPr/>
              <p:nvPr/>
            </p:nvSpPr>
            <p:spPr bwMode="auto">
              <a:xfrm rot="16394694" flipH="1">
                <a:off x="6123967" y="-730238"/>
                <a:ext cx="1622425" cy="11964987"/>
              </a:xfrm>
              <a:prstGeom prst="arc">
                <a:avLst>
                  <a:gd name="adj1" fmla="val 16200000"/>
                  <a:gd name="adj2" fmla="val 3108098"/>
                </a:avLst>
              </a:prstGeom>
              <a:noFill/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11" name="Circular Arrow 110"/>
              <p:cNvSpPr/>
              <p:nvPr/>
            </p:nvSpPr>
            <p:spPr>
              <a:xfrm flipH="1">
                <a:off x="3048000" y="2057400"/>
                <a:ext cx="533400" cy="28956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02" name="Circular Arrow 101"/>
              <p:cNvSpPr/>
              <p:nvPr/>
            </p:nvSpPr>
            <p:spPr>
              <a:xfrm flipH="1">
                <a:off x="3886200" y="1612900"/>
                <a:ext cx="469900" cy="5207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00" name="Circular Arrow 99"/>
              <p:cNvSpPr/>
              <p:nvPr/>
            </p:nvSpPr>
            <p:spPr>
              <a:xfrm>
                <a:off x="5105400" y="1676400"/>
                <a:ext cx="685800" cy="5207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828800" y="6400800"/>
                <a:ext cx="7315200" cy="2286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5" name="Diagonal Stripe 4"/>
              <p:cNvSpPr/>
              <p:nvPr/>
            </p:nvSpPr>
            <p:spPr>
              <a:xfrm rot="17083756">
                <a:off x="484495" y="2415693"/>
                <a:ext cx="890636" cy="1215938"/>
              </a:xfrm>
              <a:prstGeom prst="diagStripe">
                <a:avLst>
                  <a:gd name="adj" fmla="val 8611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6" name="Diagonal Stripe 5"/>
              <p:cNvSpPr/>
              <p:nvPr/>
            </p:nvSpPr>
            <p:spPr>
              <a:xfrm rot="21057157">
                <a:off x="1236403" y="2271676"/>
                <a:ext cx="886528" cy="1258093"/>
              </a:xfrm>
              <a:prstGeom prst="diagStripe">
                <a:avLst>
                  <a:gd name="adj" fmla="val 8611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7" name="Diagonal Stripe 6"/>
              <p:cNvSpPr/>
              <p:nvPr/>
            </p:nvSpPr>
            <p:spPr>
              <a:xfrm rot="19664876">
                <a:off x="661136" y="3774259"/>
                <a:ext cx="1029873" cy="1062083"/>
              </a:xfrm>
              <a:prstGeom prst="diagStripe">
                <a:avLst>
                  <a:gd name="adj" fmla="val 8611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8" name="Can 7"/>
              <p:cNvSpPr/>
              <p:nvPr/>
            </p:nvSpPr>
            <p:spPr>
              <a:xfrm>
                <a:off x="1447800" y="3657600"/>
                <a:ext cx="304800" cy="2895600"/>
              </a:xfrm>
              <a:prstGeom prst="can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9" name="Pentagon 8"/>
              <p:cNvSpPr/>
              <p:nvPr/>
            </p:nvSpPr>
            <p:spPr>
              <a:xfrm flipH="1">
                <a:off x="1219200" y="3429000"/>
                <a:ext cx="609600" cy="304800"/>
              </a:xfrm>
              <a:prstGeom prst="homePlate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6400800"/>
                <a:ext cx="1371600" cy="2286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23" name="Circular Arrow 22"/>
              <p:cNvSpPr/>
              <p:nvPr/>
            </p:nvSpPr>
            <p:spPr>
              <a:xfrm>
                <a:off x="5105400" y="4419600"/>
                <a:ext cx="685800" cy="5207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318461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24" name="Circular Arrow 23"/>
              <p:cNvSpPr/>
              <p:nvPr/>
            </p:nvSpPr>
            <p:spPr>
              <a:xfrm>
                <a:off x="2057400" y="5029200"/>
                <a:ext cx="368300" cy="2921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68131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25" name="Circular Arrow 24"/>
              <p:cNvSpPr/>
              <p:nvPr/>
            </p:nvSpPr>
            <p:spPr>
              <a:xfrm>
                <a:off x="3810000" y="4572000"/>
                <a:ext cx="596900" cy="4445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271950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26" name="Circular Arrow 25"/>
              <p:cNvSpPr/>
              <p:nvPr/>
            </p:nvSpPr>
            <p:spPr>
              <a:xfrm flipH="1">
                <a:off x="2362200" y="2667000"/>
                <a:ext cx="609600" cy="5334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470287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27" name="Circular Arrow 26"/>
              <p:cNvSpPr/>
              <p:nvPr/>
            </p:nvSpPr>
            <p:spPr>
              <a:xfrm rot="10950930">
                <a:off x="3819739" y="3896225"/>
                <a:ext cx="466725" cy="45402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28" name="Circular Arrow 27"/>
              <p:cNvSpPr/>
              <p:nvPr/>
            </p:nvSpPr>
            <p:spPr>
              <a:xfrm rot="2036190">
                <a:off x="2286646" y="1482987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9" name="Circular Arrow 18"/>
              <p:cNvSpPr/>
              <p:nvPr/>
            </p:nvSpPr>
            <p:spPr>
              <a:xfrm>
                <a:off x="3733800" y="2971800"/>
                <a:ext cx="609600" cy="5207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20" name="Circular Arrow 19"/>
              <p:cNvSpPr/>
              <p:nvPr/>
            </p:nvSpPr>
            <p:spPr>
              <a:xfrm rot="4899624">
                <a:off x="6637859" y="1638723"/>
                <a:ext cx="973684" cy="858455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21" name="Circular Arrow 20"/>
              <p:cNvSpPr/>
              <p:nvPr/>
            </p:nvSpPr>
            <p:spPr>
              <a:xfrm flipH="1">
                <a:off x="6629400" y="3200400"/>
                <a:ext cx="914400" cy="9906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22" name="Circular Arrow 21"/>
              <p:cNvSpPr/>
              <p:nvPr/>
            </p:nvSpPr>
            <p:spPr>
              <a:xfrm rot="5400000">
                <a:off x="3581400" y="2362200"/>
                <a:ext cx="596900" cy="5969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29" name="Circular Arrow 28"/>
              <p:cNvSpPr/>
              <p:nvPr/>
            </p:nvSpPr>
            <p:spPr>
              <a:xfrm flipH="1">
                <a:off x="5029200" y="3352800"/>
                <a:ext cx="609600" cy="8382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34" name="Arc 33"/>
              <p:cNvSpPr/>
              <p:nvPr/>
            </p:nvSpPr>
            <p:spPr bwMode="auto">
              <a:xfrm rot="15961694">
                <a:off x="5617004" y="-3981188"/>
                <a:ext cx="1573213" cy="11964987"/>
              </a:xfrm>
              <a:prstGeom prst="arc">
                <a:avLst>
                  <a:gd name="adj1" fmla="val 16200000"/>
                  <a:gd name="adj2" fmla="val 3391708"/>
                </a:avLst>
              </a:prstGeom>
              <a:noFill/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12316" name="TextBox 36"/>
              <p:cNvSpPr txBox="1">
                <a:spLocks noChangeArrowheads="1"/>
              </p:cNvSpPr>
              <p:nvPr/>
            </p:nvSpPr>
            <p:spPr bwMode="auto">
              <a:xfrm>
                <a:off x="7010400" y="5334000"/>
                <a:ext cx="8382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dirty="0"/>
                  <a:t>CO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2318" name="TextBox 38"/>
              <p:cNvSpPr txBox="1">
                <a:spLocks noChangeArrowheads="1"/>
              </p:cNvSpPr>
              <p:nvPr/>
            </p:nvSpPr>
            <p:spPr bwMode="auto">
              <a:xfrm>
                <a:off x="6248400" y="5105400"/>
                <a:ext cx="762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dirty="0"/>
                  <a:t>H</a:t>
                </a:r>
                <a:r>
                  <a:rPr lang="en-US" baseline="-25000" dirty="0"/>
                  <a:t>2</a:t>
                </a:r>
                <a:r>
                  <a:rPr lang="en-US" dirty="0"/>
                  <a:t>O</a:t>
                </a:r>
                <a:endParaRPr lang="en-US" baseline="-25000" dirty="0"/>
              </a:p>
            </p:txBody>
          </p:sp>
          <p:sp>
            <p:nvSpPr>
              <p:cNvPr id="12320" name="TextBox 40"/>
              <p:cNvSpPr txBox="1">
                <a:spLocks noChangeArrowheads="1"/>
              </p:cNvSpPr>
              <p:nvPr/>
            </p:nvSpPr>
            <p:spPr bwMode="auto">
              <a:xfrm>
                <a:off x="4876800" y="5486400"/>
                <a:ext cx="8382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/>
                  <a:t>Heat</a:t>
                </a:r>
              </a:p>
            </p:txBody>
          </p:sp>
          <p:sp>
            <p:nvSpPr>
              <p:cNvPr id="12321" name="TextBox 41"/>
              <p:cNvSpPr txBox="1">
                <a:spLocks noChangeArrowheads="1"/>
              </p:cNvSpPr>
              <p:nvPr/>
            </p:nvSpPr>
            <p:spPr bwMode="auto">
              <a:xfrm>
                <a:off x="5638800" y="5105400"/>
                <a:ext cx="681038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/>
                  <a:t>day</a:t>
                </a:r>
              </a:p>
            </p:txBody>
          </p:sp>
          <p:sp>
            <p:nvSpPr>
              <p:cNvPr id="12322" name="TextBox 42"/>
              <p:cNvSpPr txBox="1">
                <a:spLocks noChangeArrowheads="1"/>
              </p:cNvSpPr>
              <p:nvPr/>
            </p:nvSpPr>
            <p:spPr bwMode="auto">
              <a:xfrm>
                <a:off x="5029200" y="6091237"/>
                <a:ext cx="852488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/>
                  <a:t>night</a:t>
                </a:r>
              </a:p>
            </p:txBody>
          </p:sp>
          <p:sp>
            <p:nvSpPr>
              <p:cNvPr id="62" name="Arc 61"/>
              <p:cNvSpPr/>
              <p:nvPr/>
            </p:nvSpPr>
            <p:spPr bwMode="auto">
              <a:xfrm rot="15961694">
                <a:off x="7064804" y="-4133588"/>
                <a:ext cx="1573213" cy="11964987"/>
              </a:xfrm>
              <a:prstGeom prst="arc">
                <a:avLst>
                  <a:gd name="adj1" fmla="val 16200000"/>
                  <a:gd name="adj2" fmla="val 2354861"/>
                </a:avLst>
              </a:prstGeom>
              <a:noFill/>
              <a:ln w="9525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dirty="0"/>
              </a:p>
            </p:txBody>
          </p:sp>
          <p:sp>
            <p:nvSpPr>
              <p:cNvPr id="91" name="Circular Arrow 90"/>
              <p:cNvSpPr/>
              <p:nvPr/>
            </p:nvSpPr>
            <p:spPr>
              <a:xfrm rot="4586612">
                <a:off x="2352773" y="3791623"/>
                <a:ext cx="685800" cy="5207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92" name="Circular Arrow 91"/>
              <p:cNvSpPr/>
              <p:nvPr/>
            </p:nvSpPr>
            <p:spPr>
              <a:xfrm rot="2036190">
                <a:off x="1905646" y="1958713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93" name="Circular Arrow 92"/>
              <p:cNvSpPr/>
              <p:nvPr/>
            </p:nvSpPr>
            <p:spPr>
              <a:xfrm rot="2036190">
                <a:off x="2362846" y="2168787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94" name="Circular Arrow 93"/>
              <p:cNvSpPr/>
              <p:nvPr/>
            </p:nvSpPr>
            <p:spPr>
              <a:xfrm rot="2036190">
                <a:off x="305446" y="2187313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95" name="Circular Arrow 94"/>
              <p:cNvSpPr/>
              <p:nvPr/>
            </p:nvSpPr>
            <p:spPr>
              <a:xfrm rot="2036190">
                <a:off x="762646" y="2263513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97" name="Circular Arrow 96"/>
              <p:cNvSpPr/>
              <p:nvPr/>
            </p:nvSpPr>
            <p:spPr>
              <a:xfrm rot="2036190">
                <a:off x="1447154" y="4988187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98" name="Circular Arrow 97"/>
              <p:cNvSpPr/>
              <p:nvPr/>
            </p:nvSpPr>
            <p:spPr>
              <a:xfrm rot="2036190">
                <a:off x="2894954" y="1653913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99" name="Circular Arrow 98"/>
              <p:cNvSpPr/>
              <p:nvPr/>
            </p:nvSpPr>
            <p:spPr>
              <a:xfrm rot="2036190">
                <a:off x="1296046" y="1806313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01" name="Circular Arrow 100"/>
              <p:cNvSpPr/>
              <p:nvPr/>
            </p:nvSpPr>
            <p:spPr>
              <a:xfrm>
                <a:off x="5105400" y="2438400"/>
                <a:ext cx="762000" cy="6096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03" name="Circular Arrow 102"/>
              <p:cNvSpPr/>
              <p:nvPr/>
            </p:nvSpPr>
            <p:spPr>
              <a:xfrm flipH="1">
                <a:off x="1981200" y="2209800"/>
                <a:ext cx="533400" cy="2667000"/>
              </a:xfrm>
              <a:prstGeom prst="circularArrow">
                <a:avLst>
                  <a:gd name="adj1" fmla="val 13931"/>
                  <a:gd name="adj2" fmla="val 970825"/>
                  <a:gd name="adj3" fmla="val 19870214"/>
                  <a:gd name="adj4" fmla="val 1120401"/>
                  <a:gd name="adj5" fmla="val 18771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04" name="Circular Arrow 103"/>
              <p:cNvSpPr/>
              <p:nvPr/>
            </p:nvSpPr>
            <p:spPr>
              <a:xfrm>
                <a:off x="6629400" y="4191000"/>
                <a:ext cx="749300" cy="9017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12" name="Circular Arrow 111"/>
              <p:cNvSpPr/>
              <p:nvPr/>
            </p:nvSpPr>
            <p:spPr>
              <a:xfrm flipH="1">
                <a:off x="4495800" y="1981200"/>
                <a:ext cx="457200" cy="31242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13" name="Circular Arrow 112"/>
              <p:cNvSpPr/>
              <p:nvPr/>
            </p:nvSpPr>
            <p:spPr>
              <a:xfrm flipH="1">
                <a:off x="6019800" y="1676400"/>
                <a:ext cx="381000" cy="35814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115" name="Right Arrow 35"/>
              <p:cNvSpPr>
                <a:spLocks noChangeArrowheads="1"/>
              </p:cNvSpPr>
              <p:nvPr/>
            </p:nvSpPr>
            <p:spPr bwMode="auto">
              <a:xfrm rot="21107294">
                <a:off x="3515" y="3500540"/>
                <a:ext cx="671010" cy="206038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752600" y="5410200"/>
                <a:ext cx="51007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FF0000"/>
                    </a:solidFill>
                  </a:rPr>
                  <a:t>L</a:t>
                </a:r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685800" y="5410200"/>
                <a:ext cx="67037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0070C0"/>
                    </a:solidFill>
                  </a:rPr>
                  <a:t>H</a:t>
                </a:r>
                <a:endParaRPr lang="en-US" sz="6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752600" y="3048000"/>
                <a:ext cx="510076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FF0000"/>
                    </a:solidFill>
                  </a:rPr>
                  <a:t>L</a:t>
                </a:r>
                <a:endParaRPr lang="en-US" sz="6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85800" y="3048000"/>
                <a:ext cx="685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b="1" dirty="0" smtClean="0">
                    <a:solidFill>
                      <a:srgbClr val="0070C0"/>
                    </a:solidFill>
                  </a:rPr>
                  <a:t>H</a:t>
                </a:r>
                <a:endParaRPr lang="en-US" sz="60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0" name="Right Arrow 35"/>
              <p:cNvSpPr>
                <a:spLocks noChangeArrowheads="1"/>
              </p:cNvSpPr>
              <p:nvPr/>
            </p:nvSpPr>
            <p:spPr bwMode="auto">
              <a:xfrm rot="21185736">
                <a:off x="9662" y="4542641"/>
                <a:ext cx="512773" cy="213354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21" name="Right Arrow 35"/>
              <p:cNvSpPr>
                <a:spLocks noChangeArrowheads="1"/>
              </p:cNvSpPr>
              <p:nvPr/>
            </p:nvSpPr>
            <p:spPr bwMode="auto">
              <a:xfrm rot="10800000">
                <a:off x="76201" y="5867400"/>
                <a:ext cx="152400" cy="228600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22" name="Right Arrow 35"/>
              <p:cNvSpPr>
                <a:spLocks noChangeArrowheads="1"/>
              </p:cNvSpPr>
              <p:nvPr/>
            </p:nvSpPr>
            <p:spPr bwMode="auto">
              <a:xfrm rot="10800000">
                <a:off x="2209800" y="5867400"/>
                <a:ext cx="304800" cy="228600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23" name="Right Arrow 35"/>
              <p:cNvSpPr>
                <a:spLocks noChangeArrowheads="1"/>
              </p:cNvSpPr>
              <p:nvPr/>
            </p:nvSpPr>
            <p:spPr bwMode="auto">
              <a:xfrm rot="11738165">
                <a:off x="2689688" y="4711558"/>
                <a:ext cx="450873" cy="230263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24" name="Right Arrow 35"/>
              <p:cNvSpPr>
                <a:spLocks noChangeArrowheads="1"/>
              </p:cNvSpPr>
              <p:nvPr/>
            </p:nvSpPr>
            <p:spPr bwMode="auto">
              <a:xfrm rot="21051945">
                <a:off x="715" y="1353938"/>
                <a:ext cx="1058587" cy="179021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25" name="Right Arrow 35"/>
              <p:cNvSpPr>
                <a:spLocks noChangeArrowheads="1"/>
              </p:cNvSpPr>
              <p:nvPr/>
            </p:nvSpPr>
            <p:spPr bwMode="auto">
              <a:xfrm>
                <a:off x="1905000" y="1219200"/>
                <a:ext cx="1136218" cy="163036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0" y="3886200"/>
                <a:ext cx="16080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wind-ward</a:t>
                </a:r>
              </a:p>
              <a:p>
                <a:r>
                  <a:rPr lang="en-US" b="1" dirty="0" smtClean="0">
                    <a:solidFill>
                      <a:srgbClr val="7030A0"/>
                    </a:solidFill>
                  </a:rPr>
                  <a:t>reduction zone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752600" y="6096000"/>
                <a:ext cx="3124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</a:rPr>
                  <a:t>leeward ‘bleed’ through</a:t>
                </a:r>
              </a:p>
              <a:p>
                <a:r>
                  <a:rPr lang="en-US" sz="1600" b="1" dirty="0" smtClean="0">
                    <a:solidFill>
                      <a:srgbClr val="7030A0"/>
                    </a:solidFill>
                  </a:rPr>
                  <a:t> and speed up-zone</a:t>
                </a:r>
                <a:endParaRPr lang="en-US" sz="1600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533400" y="914400"/>
                <a:ext cx="2042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over-speeding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zone</a:t>
                </a:r>
                <a:endParaRPr 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5185543" y="1383268"/>
                <a:ext cx="14438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CC3300"/>
                    </a:solidFill>
                  </a:rPr>
                  <a:t>turbine wake</a:t>
                </a:r>
                <a:endParaRPr lang="en-US" b="1" dirty="0">
                  <a:solidFill>
                    <a:srgbClr val="CC3300"/>
                  </a:solidFill>
                </a:endParaRPr>
              </a:p>
            </p:txBody>
          </p:sp>
          <p:sp>
            <p:nvSpPr>
              <p:cNvPr id="70" name="TextBox 41"/>
              <p:cNvSpPr txBox="1">
                <a:spLocks noChangeArrowheads="1"/>
              </p:cNvSpPr>
              <p:nvPr/>
            </p:nvSpPr>
            <p:spPr bwMode="auto">
              <a:xfrm>
                <a:off x="6858000" y="6096000"/>
                <a:ext cx="681038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/>
                  <a:t>day</a:t>
                </a:r>
              </a:p>
            </p:txBody>
          </p:sp>
          <p:sp>
            <p:nvSpPr>
              <p:cNvPr id="71" name="TextBox 42"/>
              <p:cNvSpPr txBox="1">
                <a:spLocks noChangeArrowheads="1"/>
              </p:cNvSpPr>
              <p:nvPr/>
            </p:nvSpPr>
            <p:spPr bwMode="auto">
              <a:xfrm>
                <a:off x="6767512" y="5105400"/>
                <a:ext cx="852488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dirty="0"/>
                  <a:t>night</a:t>
                </a:r>
              </a:p>
            </p:txBody>
          </p:sp>
          <p:sp>
            <p:nvSpPr>
              <p:cNvPr id="75" name="Circular Arrow 74"/>
              <p:cNvSpPr/>
              <p:nvPr/>
            </p:nvSpPr>
            <p:spPr>
              <a:xfrm>
                <a:off x="2819400" y="4953000"/>
                <a:ext cx="368300" cy="2921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68131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76" name="Circular Arrow 75"/>
              <p:cNvSpPr/>
              <p:nvPr/>
            </p:nvSpPr>
            <p:spPr>
              <a:xfrm rot="11346664">
                <a:off x="4419600" y="5105400"/>
                <a:ext cx="368300" cy="2921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68131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77" name="Circular Arrow 76"/>
              <p:cNvSpPr/>
              <p:nvPr/>
            </p:nvSpPr>
            <p:spPr>
              <a:xfrm>
                <a:off x="5257800" y="5181600"/>
                <a:ext cx="368300" cy="2921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68131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78" name="Circular Arrow 77"/>
              <p:cNvSpPr/>
              <p:nvPr/>
            </p:nvSpPr>
            <p:spPr>
              <a:xfrm>
                <a:off x="7023100" y="5727700"/>
                <a:ext cx="368300" cy="2921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68131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79" name="Circular Arrow 78"/>
              <p:cNvSpPr/>
              <p:nvPr/>
            </p:nvSpPr>
            <p:spPr>
              <a:xfrm>
                <a:off x="7620000" y="5791200"/>
                <a:ext cx="368300" cy="2921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68131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82" name="Circular Arrow 81"/>
              <p:cNvSpPr/>
              <p:nvPr/>
            </p:nvSpPr>
            <p:spPr>
              <a:xfrm flipH="1">
                <a:off x="7924800" y="1295400"/>
                <a:ext cx="381000" cy="42672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120892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83" name="Circular Arrow 82"/>
              <p:cNvSpPr/>
              <p:nvPr/>
            </p:nvSpPr>
            <p:spPr>
              <a:xfrm>
                <a:off x="8458200" y="5562600"/>
                <a:ext cx="368300" cy="2921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68131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  <p:sp>
            <p:nvSpPr>
              <p:cNvPr id="84" name="Right Arrow 35"/>
              <p:cNvSpPr>
                <a:spLocks noChangeArrowheads="1"/>
              </p:cNvSpPr>
              <p:nvPr/>
            </p:nvSpPr>
            <p:spPr bwMode="auto">
              <a:xfrm rot="9900996">
                <a:off x="3521489" y="2162123"/>
                <a:ext cx="653220" cy="211919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85" name="Right Arrow 35"/>
              <p:cNvSpPr>
                <a:spLocks noChangeArrowheads="1"/>
              </p:cNvSpPr>
              <p:nvPr/>
            </p:nvSpPr>
            <p:spPr bwMode="auto">
              <a:xfrm rot="10800000">
                <a:off x="6858000" y="2819400"/>
                <a:ext cx="821910" cy="223961"/>
              </a:xfrm>
              <a:prstGeom prst="rightArrow">
                <a:avLst>
                  <a:gd name="adj1" fmla="val 50000"/>
                  <a:gd name="adj2" fmla="val 499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grpSp>
            <p:nvGrpSpPr>
              <p:cNvPr id="4" name="Group 25"/>
              <p:cNvGrpSpPr/>
              <p:nvPr/>
            </p:nvGrpSpPr>
            <p:grpSpPr>
              <a:xfrm>
                <a:off x="0" y="6248400"/>
                <a:ext cx="152400" cy="304800"/>
                <a:chOff x="1143000" y="4953000"/>
                <a:chExt cx="233032" cy="1371600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1143000" y="4953000"/>
                  <a:ext cx="228600" cy="13716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 rot="10800000" flipV="1">
                  <a:off x="1143000" y="51816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1143000" y="5181600"/>
                  <a:ext cx="2286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 flipV="1">
                  <a:off x="1143000" y="54102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1143000" y="5410200"/>
                  <a:ext cx="2286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0800000" flipV="1">
                  <a:off x="1143000" y="56388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1143000" y="5638800"/>
                  <a:ext cx="2286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10800000" flipV="1">
                  <a:off x="1143000" y="58674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1143000" y="5867400"/>
                  <a:ext cx="2286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10800000" flipV="1">
                  <a:off x="1143000" y="60960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1143000" y="6096000"/>
                  <a:ext cx="2286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0800000" flipV="1">
                  <a:off x="1143000" y="49530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25"/>
              <p:cNvGrpSpPr/>
              <p:nvPr/>
            </p:nvGrpSpPr>
            <p:grpSpPr>
              <a:xfrm>
                <a:off x="6477000" y="6248400"/>
                <a:ext cx="152400" cy="304800"/>
                <a:chOff x="1143000" y="4953000"/>
                <a:chExt cx="233032" cy="1371600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1143000" y="4953000"/>
                  <a:ext cx="228600" cy="13716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42" name="Straight Connector 141"/>
                <p:cNvCxnSpPr/>
                <p:nvPr/>
              </p:nvCxnSpPr>
              <p:spPr>
                <a:xfrm rot="10800000" flipV="1">
                  <a:off x="1143000" y="51816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1143000" y="5181600"/>
                  <a:ext cx="2286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0800000" flipV="1">
                  <a:off x="1143000" y="54102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1143000" y="5410200"/>
                  <a:ext cx="2286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0800000" flipV="1">
                  <a:off x="1143000" y="56388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1143000" y="5638800"/>
                  <a:ext cx="2286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0800000" flipV="1">
                  <a:off x="1143000" y="58674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143000" y="5867400"/>
                  <a:ext cx="2286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10800000" flipV="1">
                  <a:off x="1143000" y="60960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>
                  <a:off x="1143000" y="6096000"/>
                  <a:ext cx="228600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0800000" flipV="1">
                  <a:off x="1143000" y="49530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4" name="TextBox 153"/>
              <p:cNvSpPr txBox="1"/>
              <p:nvPr/>
            </p:nvSpPr>
            <p:spPr>
              <a:xfrm>
                <a:off x="4114800" y="6336196"/>
                <a:ext cx="1007294" cy="521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Site 2</a:t>
                </a:r>
                <a:endParaRPr lang="en-US" b="1" dirty="0"/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6678961" y="6324600"/>
                <a:ext cx="712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Site 3</a:t>
                </a:r>
                <a:endParaRPr lang="en-US" b="1" dirty="0"/>
              </a:p>
            </p:txBody>
          </p:sp>
          <p:sp>
            <p:nvSpPr>
              <p:cNvPr id="69" name="Up-Down Arrow 39"/>
              <p:cNvSpPr>
                <a:spLocks noChangeArrowheads="1"/>
              </p:cNvSpPr>
              <p:nvPr/>
            </p:nvSpPr>
            <p:spPr bwMode="auto">
              <a:xfrm>
                <a:off x="6553200" y="5334000"/>
                <a:ext cx="484188" cy="990600"/>
              </a:xfrm>
              <a:prstGeom prst="upDownArrow">
                <a:avLst>
                  <a:gd name="adj1" fmla="val 50000"/>
                  <a:gd name="adj2" fmla="val 50049"/>
                </a:avLst>
              </a:prstGeom>
              <a:solidFill>
                <a:schemeClr val="accent6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0" y="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 smtClean="0">
                    <a:solidFill>
                      <a:srgbClr val="0000FF"/>
                    </a:solidFill>
                    <a:ea typeface="+mj-ea"/>
                    <a:cs typeface="+mj-cs"/>
                  </a:rPr>
                  <a:t>Conceptual model of Turbine-crop Interaction via mean wind,  perturbation pressure, and turbulence fields, adapted from </a:t>
                </a:r>
                <a:r>
                  <a:rPr lang="en-US" sz="2200" b="1" i="1" dirty="0" smtClean="0">
                    <a:solidFill>
                      <a:srgbClr val="0000FF"/>
                    </a:solidFill>
                    <a:ea typeface="+mj-ea"/>
                    <a:cs typeface="+mj-cs"/>
                  </a:rPr>
                  <a:t>Wang and Takle (1995)</a:t>
                </a:r>
                <a:endParaRPr lang="en-US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63" name="Up-Down Arrow 39"/>
              <p:cNvSpPr>
                <a:spLocks noChangeArrowheads="1"/>
              </p:cNvSpPr>
              <p:nvPr/>
            </p:nvSpPr>
            <p:spPr bwMode="auto">
              <a:xfrm>
                <a:off x="5486400" y="5334000"/>
                <a:ext cx="484188" cy="990600"/>
              </a:xfrm>
              <a:prstGeom prst="upDownArrow">
                <a:avLst>
                  <a:gd name="adj1" fmla="val 50000"/>
                  <a:gd name="adj2" fmla="val 50049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dirty="0"/>
              </a:p>
            </p:txBody>
          </p:sp>
          <p:grpSp>
            <p:nvGrpSpPr>
              <p:cNvPr id="11" name="Group 25"/>
              <p:cNvGrpSpPr/>
              <p:nvPr/>
            </p:nvGrpSpPr>
            <p:grpSpPr>
              <a:xfrm>
                <a:off x="3962400" y="6248400"/>
                <a:ext cx="152400" cy="304800"/>
                <a:chOff x="1143000" y="4953000"/>
                <a:chExt cx="233032" cy="1371600"/>
              </a:xfrm>
            </p:grpSpPr>
            <p:sp>
              <p:nvSpPr>
                <p:cNvPr id="166" name="Rectangle 165"/>
                <p:cNvSpPr/>
                <p:nvPr/>
              </p:nvSpPr>
              <p:spPr>
                <a:xfrm>
                  <a:off x="1147431" y="4953000"/>
                  <a:ext cx="228601" cy="13716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67" name="Straight Connector 166"/>
                <p:cNvCxnSpPr/>
                <p:nvPr/>
              </p:nvCxnSpPr>
              <p:spPr>
                <a:xfrm rot="10800000" flipV="1">
                  <a:off x="1143000" y="51816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1143000" y="5181600"/>
                  <a:ext cx="22860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 rot="10800000" flipV="1">
                  <a:off x="1143000" y="54102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1143000" y="5410200"/>
                  <a:ext cx="22860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rot="10800000" flipV="1">
                  <a:off x="1143000" y="56388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1143000" y="5638800"/>
                  <a:ext cx="22860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10800000" flipV="1">
                  <a:off x="1143000" y="58674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1143000" y="5867400"/>
                  <a:ext cx="22860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 rot="10800000" flipV="1">
                  <a:off x="1143000" y="60960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1143000" y="6096000"/>
                  <a:ext cx="228601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10800000" flipV="1">
                  <a:off x="1143000" y="4953000"/>
                  <a:ext cx="233032" cy="2286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8" name="TextBox 177"/>
              <p:cNvSpPr txBox="1"/>
              <p:nvPr/>
            </p:nvSpPr>
            <p:spPr>
              <a:xfrm>
                <a:off x="152400" y="6336196"/>
                <a:ext cx="7124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Site 1</a:t>
                </a:r>
                <a:endParaRPr lang="en-US" b="1" dirty="0"/>
              </a:p>
            </p:txBody>
          </p:sp>
          <p:sp>
            <p:nvSpPr>
              <p:cNvPr id="96" name="Circular Arrow 95"/>
              <p:cNvSpPr/>
              <p:nvPr/>
            </p:nvSpPr>
            <p:spPr>
              <a:xfrm rot="2036190">
                <a:off x="915046" y="4759587"/>
                <a:ext cx="304800" cy="368300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2749159"/>
                  <a:gd name="adj5" fmla="val 12500"/>
                </a:avLst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en-US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p:grpSp>
        <p:sp>
          <p:nvSpPr>
            <p:cNvPr id="197" name="Rectangle 196"/>
            <p:cNvSpPr/>
            <p:nvPr/>
          </p:nvSpPr>
          <p:spPr>
            <a:xfrm>
              <a:off x="1371600" y="6553200"/>
              <a:ext cx="457200" cy="762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7" name="Up-Down Arrow 39"/>
          <p:cNvSpPr>
            <a:spLocks noChangeArrowheads="1"/>
          </p:cNvSpPr>
          <p:nvPr/>
        </p:nvSpPr>
        <p:spPr bwMode="auto">
          <a:xfrm>
            <a:off x="5992812" y="5334000"/>
            <a:ext cx="484188" cy="990600"/>
          </a:xfrm>
          <a:prstGeom prst="upDownArrow">
            <a:avLst>
              <a:gd name="adj1" fmla="val 50000"/>
              <a:gd name="adj2" fmla="val 50049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209800" y="5181600"/>
            <a:ext cx="1420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‘near wake’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8153400" y="5181600"/>
            <a:ext cx="1230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‘far wake’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3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CWEX-</a:t>
            </a:r>
            <a:r>
              <a:rPr lang="en-US" b="1" dirty="0" smtClean="0">
                <a:solidFill>
                  <a:srgbClr val="7030A0"/>
                </a:solidFill>
              </a:rPr>
              <a:t>10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smtClean="0">
                <a:solidFill>
                  <a:srgbClr val="FF0000"/>
                </a:solidFill>
              </a:rPr>
              <a:t>11</a:t>
            </a:r>
            <a:r>
              <a:rPr lang="en-US" b="1" dirty="0" smtClean="0">
                <a:solidFill>
                  <a:srgbClr val="0000FF"/>
                </a:solidFill>
              </a:rPr>
              <a:t> Analysis procedure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Calculate 10-minute flux and </a:t>
            </a:r>
            <a:r>
              <a:rPr lang="en-US" dirty="0" err="1" smtClean="0"/>
              <a:t>LiDAR</a:t>
            </a:r>
            <a:r>
              <a:rPr lang="en-US" dirty="0" smtClean="0"/>
              <a:t> differences (‘Downwind’- ‘Upwind’ reference) for all stations north of the turbines</a:t>
            </a:r>
          </a:p>
          <a:p>
            <a:pPr lvl="1"/>
            <a:r>
              <a:rPr lang="en-US" dirty="0" smtClean="0"/>
              <a:t>Key variables in </a:t>
            </a:r>
            <a:r>
              <a:rPr lang="en-US" b="1" dirty="0" smtClean="0">
                <a:solidFill>
                  <a:srgbClr val="7030A0"/>
                </a:solidFill>
              </a:rPr>
              <a:t>CWEX-10:</a:t>
            </a:r>
            <a:r>
              <a:rPr lang="en-US" dirty="0" smtClean="0"/>
              <a:t> U/U</a:t>
            </a:r>
            <a:r>
              <a:rPr lang="en-US" baseline="-25000" dirty="0" smtClean="0"/>
              <a:t>0</a:t>
            </a:r>
            <a:r>
              <a:rPr lang="en-US" dirty="0" smtClean="0"/>
              <a:t> , TKE/TKE</a:t>
            </a:r>
            <a:r>
              <a:rPr lang="en-US" baseline="-25000" dirty="0" smtClean="0"/>
              <a:t>0  </a:t>
            </a:r>
            <a:r>
              <a:rPr lang="en-US" dirty="0" smtClean="0"/>
              <a:t>;  </a:t>
            </a:r>
            <a:r>
              <a:rPr lang="en-US" b="1" dirty="0" smtClean="0">
                <a:solidFill>
                  <a:srgbClr val="FF0000"/>
                </a:solidFill>
              </a:rPr>
              <a:t>CWEX-11</a:t>
            </a:r>
            <a:r>
              <a:rPr lang="en-US" dirty="0" smtClean="0"/>
              <a:t>: U/U</a:t>
            </a:r>
            <a:r>
              <a:rPr lang="en-US" baseline="-25000" dirty="0" smtClean="0"/>
              <a:t>0(H)</a:t>
            </a:r>
            <a:r>
              <a:rPr lang="en-US" dirty="0" smtClean="0"/>
              <a:t> , (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25000" dirty="0" smtClean="0"/>
              <a:t>u</a:t>
            </a:r>
            <a:r>
              <a:rPr lang="en-US" baseline="30000" dirty="0" smtClean="0"/>
              <a:t>2</a:t>
            </a:r>
            <a:r>
              <a:rPr lang="en-US" dirty="0" smtClean="0"/>
              <a:t>+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25000" dirty="0" smtClean="0"/>
              <a:t>v</a:t>
            </a:r>
            <a:r>
              <a:rPr lang="en-US" baseline="30000" dirty="0" smtClean="0"/>
              <a:t>2</a:t>
            </a:r>
            <a:r>
              <a:rPr lang="en-US" dirty="0" smtClean="0"/>
              <a:t>)/U</a:t>
            </a:r>
            <a:r>
              <a:rPr lang="en-US" baseline="-25000" dirty="0" smtClean="0"/>
              <a:t>0(H)</a:t>
            </a:r>
            <a:r>
              <a:rPr lang="en-US" dirty="0" smtClean="0"/>
              <a:t>,</a:t>
            </a:r>
            <a:r>
              <a:rPr lang="en-US" baseline="-25000" dirty="0" smtClean="0"/>
              <a:t> </a:t>
            </a:r>
            <a:r>
              <a:rPr lang="en-US" dirty="0" smtClean="0"/>
              <a:t>w,  wind direction</a:t>
            </a:r>
            <a:endParaRPr lang="en-US" dirty="0" smtClean="0">
              <a:latin typeface="Symbol" pitchFamily="18" charset="2"/>
            </a:endParaRPr>
          </a:p>
          <a:p>
            <a:r>
              <a:rPr lang="en-US" dirty="0" smtClean="0"/>
              <a:t>Use 5-degree wake expansion factor (e.g. </a:t>
            </a:r>
            <a:r>
              <a:rPr lang="en-US" dirty="0" err="1" smtClean="0"/>
              <a:t>Barthelmie</a:t>
            </a:r>
            <a:r>
              <a:rPr lang="en-US" dirty="0" smtClean="0"/>
              <a:t> et al. 2009) to determine ‘waked’ wind directions for the nearest mast north of the turbine line 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CWEX-10</a:t>
            </a:r>
            <a:r>
              <a:rPr lang="en-US" dirty="0" smtClean="0"/>
              <a:t> </a:t>
            </a:r>
            <a:r>
              <a:rPr lang="en-US" b="1" dirty="0" smtClean="0"/>
              <a:t>(NLAE 2)     [example in next slide]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CWEX-11</a:t>
            </a:r>
            <a:r>
              <a:rPr lang="en-US" dirty="0" smtClean="0"/>
              <a:t> </a:t>
            </a:r>
            <a:r>
              <a:rPr lang="en-US" b="1" dirty="0" smtClean="0"/>
              <a:t>(WC 49)</a:t>
            </a:r>
          </a:p>
          <a:p>
            <a:r>
              <a:rPr lang="en-US" dirty="0" smtClean="0"/>
              <a:t>Isolate poor </a:t>
            </a:r>
            <a:r>
              <a:rPr lang="en-US" dirty="0"/>
              <a:t>data quality periods (e.g. precipitation, tower maintenance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Separate ON vs. OFF periods of turbine operation from SCADA wind speed for nearest turbine to </a:t>
            </a:r>
            <a:r>
              <a:rPr lang="en-US" b="1" dirty="0" smtClean="0"/>
              <a:t>NLAE 2 </a:t>
            </a:r>
            <a:r>
              <a:rPr lang="en-US" dirty="0" smtClean="0"/>
              <a:t>in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CWEX-10</a:t>
            </a:r>
            <a:r>
              <a:rPr lang="en-US" b="1" dirty="0" smtClean="0"/>
              <a:t> </a:t>
            </a:r>
            <a:r>
              <a:rPr lang="en-US" dirty="0" smtClean="0"/>
              <a:t>and use upwind </a:t>
            </a:r>
            <a:r>
              <a:rPr lang="en-US" dirty="0" err="1" smtClean="0"/>
              <a:t>LiDAR</a:t>
            </a:r>
            <a:r>
              <a:rPr lang="en-US" b="1" dirty="0" smtClean="0"/>
              <a:t> (WC 68) </a:t>
            </a:r>
            <a:r>
              <a:rPr lang="en-US" dirty="0" smtClean="0"/>
              <a:t>for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CWEX-11</a:t>
            </a:r>
          </a:p>
          <a:p>
            <a:r>
              <a:rPr lang="en-US" dirty="0" smtClean="0"/>
              <a:t>Remove </a:t>
            </a:r>
            <a:r>
              <a:rPr lang="en-US" b="1" dirty="0" smtClean="0">
                <a:solidFill>
                  <a:srgbClr val="FF0000"/>
                </a:solidFill>
              </a:rPr>
              <a:t>CWEX-11</a:t>
            </a:r>
            <a:r>
              <a:rPr lang="en-US" dirty="0" smtClean="0"/>
              <a:t> data during the wind-cube inter-comparison period (June 30-July 2)</a:t>
            </a:r>
          </a:p>
          <a:p>
            <a:r>
              <a:rPr lang="en-US" dirty="0" smtClean="0"/>
              <a:t>Organize data by direction and stability categories</a:t>
            </a:r>
          </a:p>
          <a:p>
            <a:pPr lvl="1"/>
            <a:r>
              <a:rPr lang="en-US" b="1" dirty="0" smtClean="0"/>
              <a:t>(NEUTRAL, STABLE, UNSTABLE using z/L</a:t>
            </a:r>
            <a:r>
              <a:rPr lang="en-US" b="1" baseline="-25000" dirty="0" smtClean="0"/>
              <a:t>0</a:t>
            </a:r>
            <a:r>
              <a:rPr lang="en-US" b="1" dirty="0" smtClean="0"/>
              <a:t> classification as in Rajewski et al 2012, in press)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7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010_11_CWEX_15_22_symbol_rev_wro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609600"/>
            <a:ext cx="4096979" cy="5949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Waked wind direction categories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 rot="14798967" flipH="1">
            <a:off x="6244554" y="3365745"/>
            <a:ext cx="1164084" cy="2225183"/>
          </a:xfrm>
          <a:prstGeom prst="triangle">
            <a:avLst>
              <a:gd name="adj" fmla="val 43613"/>
            </a:avLst>
          </a:prstGeom>
          <a:solidFill>
            <a:schemeClr val="bg2">
              <a:lumMod val="50000"/>
              <a:alpha val="30000"/>
            </a:schemeClr>
          </a:solidFill>
          <a:ln w="317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 rot="16541821">
            <a:off x="6667019" y="3987294"/>
            <a:ext cx="799911" cy="1879142"/>
          </a:xfrm>
          <a:prstGeom prst="triangle">
            <a:avLst/>
          </a:prstGeom>
          <a:solidFill>
            <a:schemeClr val="accent6">
              <a:lumMod val="75000"/>
              <a:alpha val="30000"/>
            </a:schemeClr>
          </a:solidFill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 rot="17994025">
            <a:off x="6508666" y="4247989"/>
            <a:ext cx="834972" cy="2005862"/>
          </a:xfrm>
          <a:prstGeom prst="triangle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 w="317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ESE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rot="20948248">
            <a:off x="5810193" y="4577001"/>
            <a:ext cx="883177" cy="2172128"/>
          </a:xfrm>
          <a:prstGeom prst="triangle">
            <a:avLst/>
          </a:prstGeom>
          <a:solidFill>
            <a:srgbClr val="00B050">
              <a:alpha val="30000"/>
            </a:srgb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" rIns="9144"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S-SSE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 rot="989487">
            <a:off x="5356699" y="4834727"/>
            <a:ext cx="915266" cy="1914494"/>
          </a:xfrm>
          <a:prstGeom prst="triangle">
            <a:avLst/>
          </a:prstGeom>
          <a:solidFill>
            <a:srgbClr val="FFC000">
              <a:alpha val="30000"/>
            </a:srgbClr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SSW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 rot="2587117">
            <a:off x="5036042" y="4440747"/>
            <a:ext cx="843764" cy="2079051"/>
          </a:xfrm>
          <a:prstGeom prst="triangle">
            <a:avLst/>
          </a:prstGeom>
          <a:solidFill>
            <a:srgbClr val="C00000">
              <a:alpha val="30000"/>
            </a:srgb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SW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Isosceles Triangle 9"/>
          <p:cNvSpPr/>
          <p:nvPr/>
        </p:nvSpPr>
        <p:spPr>
          <a:xfrm rot="4148176">
            <a:off x="4722500" y="4268380"/>
            <a:ext cx="892411" cy="1817092"/>
          </a:xfrm>
          <a:prstGeom prst="triangle">
            <a:avLst/>
          </a:prstGeom>
          <a:solidFill>
            <a:srgbClr val="0070C0">
              <a:alpha val="30000"/>
            </a:srgbClr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1500" b="1" dirty="0" smtClean="0">
                <a:solidFill>
                  <a:schemeClr val="tx1"/>
                </a:solidFill>
              </a:rPr>
              <a:t>WSW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4870061" y="3815071"/>
            <a:ext cx="584150" cy="1942273"/>
          </a:xfrm>
          <a:prstGeom prst="triangle">
            <a:avLst/>
          </a:prstGeom>
          <a:solidFill>
            <a:srgbClr val="7030A0">
              <a:alpha val="3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2752731">
            <a:off x="5047599" y="2766601"/>
            <a:ext cx="2208016" cy="1888699"/>
          </a:xfrm>
          <a:prstGeom prst="triangle">
            <a:avLst>
              <a:gd name="adj" fmla="val 28604"/>
            </a:avLst>
          </a:prstGeom>
          <a:solidFill>
            <a:schemeClr val="bg1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7590748">
            <a:off x="4333702" y="3077134"/>
            <a:ext cx="2706589" cy="1849352"/>
          </a:xfrm>
          <a:prstGeom prst="triangle">
            <a:avLst>
              <a:gd name="adj" fmla="val 59274"/>
            </a:avLst>
          </a:prstGeom>
          <a:solidFill>
            <a:schemeClr val="bg1">
              <a:lumMod val="75000"/>
              <a:alpha val="56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NW-NE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19329647">
            <a:off x="6216156" y="4555484"/>
            <a:ext cx="843496" cy="2017866"/>
          </a:xfrm>
          <a:prstGeom prst="triangle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 w="317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425515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457200" y="1066800"/>
            <a:ext cx="3339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Example for</a:t>
            </a:r>
            <a:r>
              <a:rPr lang="en-US" sz="2000" b="1" dirty="0" smtClean="0"/>
              <a:t> NLAE 2 </a:t>
            </a:r>
            <a:r>
              <a:rPr lang="en-US" sz="2000" dirty="0" smtClean="0"/>
              <a:t>flux tower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Factors influencing turbine wakes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848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Upwind 80-m wind direction </a:t>
            </a:r>
          </a:p>
          <a:p>
            <a:pPr lvl="1"/>
            <a:r>
              <a:rPr lang="en-US" dirty="0" smtClean="0"/>
              <a:t>  (centerline vs. periphery effects important to distinguish with downwind distance)</a:t>
            </a:r>
          </a:p>
          <a:p>
            <a:r>
              <a:rPr lang="en-US" b="1" dirty="0" smtClean="0"/>
              <a:t>Upwind 80-m wind speed </a:t>
            </a:r>
          </a:p>
          <a:p>
            <a:pPr lvl="1"/>
            <a:r>
              <a:rPr lang="en-US" dirty="0" smtClean="0"/>
              <a:t>(wind speed determines the amount of power generation and wake-turbulence production)</a:t>
            </a:r>
          </a:p>
          <a:p>
            <a:pPr lvl="1"/>
            <a:r>
              <a:rPr lang="en-US" dirty="0" smtClean="0"/>
              <a:t>reference cut-in at 3.5 m/s,  but nacelle speed can be &gt; 1.7 m/s to generate power</a:t>
            </a:r>
          </a:p>
          <a:p>
            <a:pPr lvl="1"/>
            <a:r>
              <a:rPr lang="en-US" dirty="0" smtClean="0"/>
              <a:t>Greatest wake influence when reference speed is between cut-in and rated (13 m/s)</a:t>
            </a:r>
          </a:p>
          <a:p>
            <a:r>
              <a:rPr lang="en-US" b="1" dirty="0" smtClean="0"/>
              <a:t>Thermal gradient/vertical shear  </a:t>
            </a:r>
          </a:p>
          <a:p>
            <a:pPr lvl="1"/>
            <a:r>
              <a:rPr lang="en-US" dirty="0" smtClean="0"/>
              <a:t> (ambient vertical directional shear &gt; 30° disorganizes the wake)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5791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These factors have stronger influence on wind farm performance during nighttime (STABLE) conditions 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CWEX-10</a:t>
            </a:r>
            <a:r>
              <a:rPr lang="en-US" b="1" dirty="0" smtClean="0">
                <a:solidFill>
                  <a:srgbClr val="0000FF"/>
                </a:solidFill>
              </a:rPr>
              <a:t> wake summary (STABLE)</a:t>
            </a:r>
            <a:br>
              <a:rPr lang="en-US" b="1" dirty="0" smtClean="0">
                <a:solidFill>
                  <a:srgbClr val="0000FF"/>
                </a:solidFill>
              </a:rPr>
            </a:b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038600"/>
            <a:ext cx="541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3352800" y="914400"/>
            <a:ext cx="5486400" cy="2971800"/>
            <a:chOff x="76201" y="990600"/>
            <a:chExt cx="4571999" cy="2971800"/>
          </a:xfrm>
        </p:grpSpPr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990600"/>
              <a:ext cx="4495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 rot="16200000">
              <a:off x="-1123743" y="2263482"/>
              <a:ext cx="27692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Normalized speed (</a:t>
              </a:r>
              <a:r>
                <a:rPr lang="en-US" b="1" dirty="0" smtClean="0">
                  <a:latin typeface="Symbol" pitchFamily="18" charset="2"/>
                </a:rPr>
                <a:t>D</a:t>
              </a:r>
              <a:r>
                <a:rPr lang="en-US" b="1" dirty="0" smtClean="0"/>
                <a:t>U/U</a:t>
              </a:r>
              <a:r>
                <a:rPr lang="en-US" b="1" baseline="-25000" dirty="0" smtClean="0"/>
                <a:t>0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 rot="16200000">
            <a:off x="2889766" y="5187434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smtClean="0">
                <a:latin typeface="Symbol" pitchFamily="18" charset="2"/>
              </a:rPr>
              <a:t>D</a:t>
            </a:r>
            <a:r>
              <a:rPr lang="en-US" b="1" dirty="0" smtClean="0"/>
              <a:t>TKE/TKE</a:t>
            </a:r>
            <a:r>
              <a:rPr lang="en-US" b="1" baseline="-25000" dirty="0" smtClean="0"/>
              <a:t>0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066800"/>
            <a:ext cx="284828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i="1" dirty="0" smtClean="0"/>
              <a:t>Pressure field influence</a:t>
            </a:r>
          </a:p>
          <a:p>
            <a:r>
              <a:rPr lang="en-US" i="1" dirty="0" smtClean="0"/>
              <a:t>in near-wake?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i="1" dirty="0" smtClean="0"/>
              <a:t>wake reaching the surface</a:t>
            </a:r>
          </a:p>
          <a:p>
            <a:r>
              <a:rPr lang="en-US" i="1" dirty="0" smtClean="0"/>
              <a:t>in the far wake/double wake</a:t>
            </a:r>
          </a:p>
          <a:p>
            <a:r>
              <a:rPr lang="en-US" i="1" dirty="0" smtClean="0"/>
              <a:t>locations?</a:t>
            </a:r>
            <a:r>
              <a:rPr lang="en-US" dirty="0" smtClean="0"/>
              <a:t>]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29000" y="838200"/>
            <a:ext cx="1752600" cy="16002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514600" y="838200"/>
            <a:ext cx="914400" cy="3048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200400" y="2514600"/>
            <a:ext cx="1676400" cy="9144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4267200" y="1905000"/>
            <a:ext cx="914400" cy="228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4152105" y="2170906"/>
            <a:ext cx="228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066506" y="1942306"/>
            <a:ext cx="228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1524000" y="2971800"/>
            <a:ext cx="2057400" cy="8382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4343400"/>
            <a:ext cx="2833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Uniformly enhanced TKE </a:t>
            </a:r>
          </a:p>
          <a:p>
            <a:r>
              <a:rPr lang="en-US" dirty="0" smtClean="0"/>
              <a:t>at 5-10 D downstream from </a:t>
            </a:r>
          </a:p>
          <a:p>
            <a:r>
              <a:rPr lang="en-US" dirty="0" smtClean="0"/>
              <a:t>two </a:t>
            </a:r>
            <a:r>
              <a:rPr lang="en-US" i="1" dirty="0" smtClean="0"/>
              <a:t>merged </a:t>
            </a:r>
            <a:r>
              <a:rPr lang="en-US" dirty="0" smtClean="0"/>
              <a:t>wakes?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10800000">
            <a:off x="2438400" y="4572000"/>
            <a:ext cx="1143000" cy="158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3543300" y="4610100"/>
            <a:ext cx="1066800" cy="9906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343400" y="54864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228600" y="6019800"/>
            <a:ext cx="3287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TKE largest at near-wake</a:t>
            </a:r>
          </a:p>
          <a:p>
            <a:r>
              <a:rPr lang="en-US" dirty="0" smtClean="0"/>
              <a:t>location (2-3D) for SSW flow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rot="10800000">
            <a:off x="3048000" y="6553200"/>
            <a:ext cx="2286000" cy="1524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334000" y="5486400"/>
            <a:ext cx="76200" cy="121920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1622</Words>
  <Application>Microsoft Macintosh PowerPoint</Application>
  <PresentationFormat>On-screen Show (4:3)</PresentationFormat>
  <Paragraphs>225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Other CWEX objectives</vt:lpstr>
      <vt:lpstr>PowerPoint Presentation</vt:lpstr>
      <vt:lpstr>PowerPoint Presentation</vt:lpstr>
      <vt:lpstr>CWEX-10/11 Analysis procedure</vt:lpstr>
      <vt:lpstr>Waked wind direction categories</vt:lpstr>
      <vt:lpstr>Factors influencing turbine wakes</vt:lpstr>
      <vt:lpstr>CWEX-10 wake summary (STABLE) 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Gene Takle</cp:lastModifiedBy>
  <cp:revision>166</cp:revision>
  <dcterms:created xsi:type="dcterms:W3CDTF">2012-12-19T04:59:44Z</dcterms:created>
  <dcterms:modified xsi:type="dcterms:W3CDTF">2013-01-04T07:06:50Z</dcterms:modified>
</cp:coreProperties>
</file>